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489" r:id="rId2"/>
    <p:sldId id="471" r:id="rId3"/>
    <p:sldId id="487" r:id="rId4"/>
    <p:sldId id="488" r:id="rId5"/>
    <p:sldId id="478" r:id="rId6"/>
    <p:sldId id="480" r:id="rId7"/>
    <p:sldId id="350" r:id="rId8"/>
    <p:sldId id="451" r:id="rId9"/>
    <p:sldId id="442" r:id="rId10"/>
    <p:sldId id="486" r:id="rId11"/>
    <p:sldId id="384" r:id="rId12"/>
    <p:sldId id="351" r:id="rId13"/>
    <p:sldId id="417" r:id="rId14"/>
    <p:sldId id="516" r:id="rId15"/>
    <p:sldId id="446" r:id="rId16"/>
    <p:sldId id="448" r:id="rId17"/>
    <p:sldId id="449" r:id="rId18"/>
    <p:sldId id="450" r:id="rId19"/>
    <p:sldId id="306" r:id="rId20"/>
    <p:sldId id="453" r:id="rId21"/>
    <p:sldId id="454" r:id="rId22"/>
    <p:sldId id="437" r:id="rId23"/>
    <p:sldId id="318" r:id="rId24"/>
    <p:sldId id="319" r:id="rId25"/>
    <p:sldId id="321" r:id="rId26"/>
    <p:sldId id="322" r:id="rId27"/>
    <p:sldId id="323" r:id="rId28"/>
    <p:sldId id="452" r:id="rId29"/>
    <p:sldId id="455" r:id="rId30"/>
    <p:sldId id="456" r:id="rId31"/>
    <p:sldId id="459" r:id="rId32"/>
    <p:sldId id="460" r:id="rId33"/>
    <p:sldId id="393" r:id="rId34"/>
    <p:sldId id="394" r:id="rId35"/>
    <p:sldId id="395" r:id="rId36"/>
    <p:sldId id="373" r:id="rId37"/>
    <p:sldId id="374" r:id="rId38"/>
    <p:sldId id="375" r:id="rId39"/>
    <p:sldId id="368" r:id="rId40"/>
    <p:sldId id="369" r:id="rId41"/>
    <p:sldId id="378" r:id="rId42"/>
    <p:sldId id="398" r:id="rId43"/>
    <p:sldId id="399" r:id="rId44"/>
    <p:sldId id="400" r:id="rId45"/>
    <p:sldId id="401" r:id="rId46"/>
    <p:sldId id="396" r:id="rId47"/>
    <p:sldId id="387" r:id="rId48"/>
    <p:sldId id="402" r:id="rId49"/>
    <p:sldId id="388" r:id="rId50"/>
    <p:sldId id="389" r:id="rId51"/>
    <p:sldId id="390" r:id="rId52"/>
    <p:sldId id="391" r:id="rId53"/>
    <p:sldId id="392" r:id="rId54"/>
    <p:sldId id="463" r:id="rId55"/>
    <p:sldId id="464" r:id="rId56"/>
    <p:sldId id="465" r:id="rId57"/>
    <p:sldId id="466" r:id="rId5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BEEC"/>
    <a:srgbClr val="F9DCDB"/>
    <a:srgbClr val="FFF1D9"/>
    <a:srgbClr val="FFFF99"/>
    <a:srgbClr val="FFFCF7"/>
    <a:srgbClr val="C9E7A7"/>
    <a:srgbClr val="EBFFFA"/>
    <a:srgbClr val="FF0000"/>
    <a:srgbClr val="F1ABA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73" autoAdjust="0"/>
    <p:restoredTop sz="96281" autoAdjust="0"/>
  </p:normalViewPr>
  <p:slideViewPr>
    <p:cSldViewPr snapToGrid="0">
      <p:cViewPr varScale="1">
        <p:scale>
          <a:sx n="116" d="100"/>
          <a:sy n="116" d="100"/>
        </p:scale>
        <p:origin x="144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293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e Li" userId="S::jl3137@soe.rutgers.edu::5993edc5-a94f-4bde-98a2-103082098b9c" providerId="AD" clId="Web-{18DBA5F2-88EF-DF76-3395-7E600CC31C7B}"/>
    <pc:docChg chg="modSld">
      <pc:chgData name="Jie Li" userId="S::jl3137@soe.rutgers.edu::5993edc5-a94f-4bde-98a2-103082098b9c" providerId="AD" clId="Web-{18DBA5F2-88EF-DF76-3395-7E600CC31C7B}" dt="2023-01-08T02:02:22.500" v="132"/>
      <pc:docMkLst>
        <pc:docMk/>
      </pc:docMkLst>
      <pc:sldChg chg="modNotes">
        <pc:chgData name="Jie Li" userId="S::jl3137@soe.rutgers.edu::5993edc5-a94f-4bde-98a2-103082098b9c" providerId="AD" clId="Web-{18DBA5F2-88EF-DF76-3395-7E600CC31C7B}" dt="2023-01-08T02:02:22.500" v="132"/>
        <pc:sldMkLst>
          <pc:docMk/>
          <pc:sldMk cId="527160218" sldId="47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37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137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7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137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fld id="{BCB42D76-E26D-4C0F-9ACA-4BBE52A92E6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98484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932EE-C760-4D12-AECE-8D6AA280D605}" type="slidenum">
              <a:rPr lang="en-US"/>
              <a:pPr/>
              <a:t>1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97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A205EB-DA06-4A3D-9E60-22466AF5712C}" type="slidenum">
              <a:rPr lang="en-US"/>
              <a:pPr/>
              <a:t>13</a:t>
            </a:fld>
            <a:endParaRPr lang="en-US"/>
          </a:p>
        </p:txBody>
      </p:sp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932EE-C760-4D12-AECE-8D6AA280D605}" type="slidenum">
              <a:rPr lang="en-US"/>
              <a:pPr/>
              <a:t>14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14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42D76-E26D-4C0F-9ACA-4BBE52A92E6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187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you understand how</a:t>
            </a:r>
            <a:r>
              <a:rPr lang="en-US" baseline="0" dirty="0"/>
              <a:t> to track when destructors are called in class composition examples. This could appear on the midterm!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42D76-E26D-4C0F-9ACA-4BBE52A92E6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107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16B1E-525D-4B23-82EA-F6083B9D2EC9}" type="slidenum">
              <a:rPr lang="en-US"/>
              <a:pPr/>
              <a:t>19</a:t>
            </a:fld>
            <a:endParaRPr lang="en-US"/>
          </a:p>
        </p:txBody>
      </p:sp>
      <p:sp>
        <p:nvSpPr>
          <p:cNvPr id="16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F511DB-56A3-4D6E-9A18-53D21A7FBE53}" type="slidenum">
              <a:rPr lang="en-US"/>
              <a:pPr/>
              <a:t>20</a:t>
            </a:fld>
            <a:endParaRPr lang="en-US"/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F511DB-56A3-4D6E-9A18-53D21A7FBE53}" type="slidenum">
              <a:rPr lang="en-US"/>
              <a:pPr/>
              <a:t>21</a:t>
            </a:fld>
            <a:endParaRPr lang="en-US"/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F16B1E-525D-4B23-82EA-F6083B9D2EC9}" type="slidenum">
              <a:rPr lang="en-US"/>
              <a:pPr/>
              <a:t>22</a:t>
            </a:fld>
            <a:endParaRPr lang="en-US"/>
          </a:p>
        </p:txBody>
      </p:sp>
      <p:sp>
        <p:nvSpPr>
          <p:cNvPr id="163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3E2A0C-DA58-470E-8647-6285F9924A35}" type="slidenum">
              <a:rPr lang="en-US"/>
              <a:pPr/>
              <a:t>23</a:t>
            </a:fld>
            <a:endParaRPr lang="en-US"/>
          </a:p>
        </p:txBody>
      </p:sp>
      <p:sp>
        <p:nvSpPr>
          <p:cNvPr id="164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612FE4-4663-4828-A0D5-D9AF2ABB8631}" type="slidenum">
              <a:rPr lang="en-US"/>
              <a:pPr/>
              <a:t>24</a:t>
            </a:fld>
            <a:endParaRPr lang="en-US"/>
          </a:p>
        </p:txBody>
      </p:sp>
      <p:sp>
        <p:nvSpPr>
          <p:cNvPr id="165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932EE-C760-4D12-AECE-8D6AA280D605}" type="slidenum">
              <a:rPr lang="en-US"/>
              <a:pPr/>
              <a:t>2</a:t>
            </a:fld>
            <a:endParaRPr lang="en-US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465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BA219F-7D56-4DCA-ADF7-6544C8130459}" type="slidenum">
              <a:rPr lang="en-US"/>
              <a:pPr/>
              <a:t>25</a:t>
            </a:fld>
            <a:endParaRPr lang="en-US"/>
          </a:p>
        </p:txBody>
      </p:sp>
      <p:sp>
        <p:nvSpPr>
          <p:cNvPr id="16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531A2C3-71FB-4947-8740-9CF74F40352B}" type="slidenum">
              <a:rPr lang="en-US"/>
              <a:pPr/>
              <a:t>26</a:t>
            </a:fld>
            <a:endParaRPr lang="en-US"/>
          </a:p>
        </p:txBody>
      </p:sp>
      <p:sp>
        <p:nvSpPr>
          <p:cNvPr id="167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4E0E72-E753-468C-BD94-DC3EC5AC97AA}" type="slidenum">
              <a:rPr lang="en-US"/>
              <a:pPr/>
              <a:t>27</a:t>
            </a:fld>
            <a:endParaRPr lang="en-US"/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4E0E72-E753-468C-BD94-DC3EC5AC97AA}" type="slidenum">
              <a:rPr lang="en-US"/>
              <a:pPr/>
              <a:t>28</a:t>
            </a:fld>
            <a:endParaRPr lang="en-US"/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4E0E72-E753-468C-BD94-DC3EC5AC97AA}" type="slidenum">
              <a:rPr lang="en-US"/>
              <a:pPr/>
              <a:t>29</a:t>
            </a:fld>
            <a:endParaRPr lang="en-US"/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4E0E72-E753-468C-BD94-DC3EC5AC97AA}" type="slidenum">
              <a:rPr lang="en-US"/>
              <a:pPr/>
              <a:t>30</a:t>
            </a:fld>
            <a:endParaRPr lang="en-US"/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3C3CB7-96AF-4325-9BC1-F01D7CC3B3B6}" type="slidenum">
              <a:rPr lang="en-US"/>
              <a:pPr/>
              <a:t>31</a:t>
            </a:fld>
            <a:endParaRPr lang="en-US"/>
          </a:p>
        </p:txBody>
      </p:sp>
      <p:sp>
        <p:nvSpPr>
          <p:cNvPr id="14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4E0E72-E753-468C-BD94-DC3EC5AC97AA}" type="slidenum">
              <a:rPr lang="en-US"/>
              <a:pPr/>
              <a:t>32</a:t>
            </a:fld>
            <a:endParaRPr lang="en-US"/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5F9A3A-A2C4-49F4-B45A-A8974E74B0F0}" type="slidenum">
              <a:rPr lang="en-US"/>
              <a:pPr/>
              <a:t>33</a:t>
            </a:fld>
            <a:endParaRPr lang="en-US"/>
          </a:p>
        </p:txBody>
      </p:sp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413A22-C35C-44DB-9AD6-BBE73BA41862}" type="slidenum">
              <a:rPr lang="en-US"/>
              <a:pPr/>
              <a:t>34</a:t>
            </a:fld>
            <a:endParaRPr lang="en-US"/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8BCEDA-2275-4EF7-B858-B366D2E85FED}" type="slidenum">
              <a:rPr lang="en-US"/>
              <a:pPr/>
              <a:t>3</a:t>
            </a:fld>
            <a:endParaRPr lang="en-US"/>
          </a:p>
        </p:txBody>
      </p:sp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0776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A31C84-1367-4A34-BF1B-E3EDDBCAC078}" type="slidenum">
              <a:rPr lang="en-US"/>
              <a:pPr/>
              <a:t>35</a:t>
            </a:fld>
            <a:endParaRPr lang="en-US"/>
          </a:p>
        </p:txBody>
      </p:sp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59F58A-C603-4686-8F48-05B9BB9866DF}" type="slidenum">
              <a:rPr lang="en-US"/>
              <a:pPr/>
              <a:t>36</a:t>
            </a:fld>
            <a:endParaRPr lang="en-US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E8A9FA-5384-41DE-98B7-A5CD93D62362}" type="slidenum">
              <a:rPr lang="en-US"/>
              <a:pPr/>
              <a:t>37</a:t>
            </a:fld>
            <a:endParaRPr lang="en-US"/>
          </a:p>
        </p:txBody>
      </p:sp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599A64-CCC6-46D8-B144-45C0BCD2AC01}" type="slidenum">
              <a:rPr lang="en-US"/>
              <a:pPr/>
              <a:t>38</a:t>
            </a:fld>
            <a:endParaRPr lang="en-US"/>
          </a:p>
        </p:txBody>
      </p:sp>
      <p:sp>
        <p:nvSpPr>
          <p:cNvPr id="210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2B2D8A-BAD6-4CE4-8796-1B96AD997AB6}" type="slidenum">
              <a:rPr lang="en-US"/>
              <a:pPr/>
              <a:t>39</a:t>
            </a:fld>
            <a:endParaRPr lang="en-US"/>
          </a:p>
        </p:txBody>
      </p:sp>
      <p:sp>
        <p:nvSpPr>
          <p:cNvPr id="196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6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3FF43F-350B-443A-B6CF-F9F6C6629451}" type="slidenum">
              <a:rPr lang="en-US"/>
              <a:pPr/>
              <a:t>40</a:t>
            </a:fld>
            <a:endParaRPr lang="en-US"/>
          </a:p>
        </p:txBody>
      </p:sp>
      <p:sp>
        <p:nvSpPr>
          <p:cNvPr id="198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A1317E-1AA4-456F-9698-EBF31A74C3CB}" type="slidenum">
              <a:rPr lang="en-US"/>
              <a:pPr/>
              <a:t>41</a:t>
            </a:fld>
            <a:endParaRPr lang="en-US"/>
          </a:p>
        </p:txBody>
      </p:sp>
      <p:sp>
        <p:nvSpPr>
          <p:cNvPr id="217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8B5B01-1503-4143-9366-B1AB373ABB7C}" type="slidenum">
              <a:rPr lang="en-US"/>
              <a:pPr/>
              <a:t>42</a:t>
            </a:fld>
            <a:endParaRPr lang="en-US"/>
          </a:p>
        </p:txBody>
      </p:sp>
      <p:sp>
        <p:nvSpPr>
          <p:cNvPr id="283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CA6E0E-71FE-46F2-8778-106DE01411D0}" type="slidenum">
              <a:rPr lang="en-US"/>
              <a:pPr/>
              <a:t>43</a:t>
            </a:fld>
            <a:endParaRPr lang="en-US"/>
          </a:p>
        </p:txBody>
      </p:sp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6A906E-88E5-4404-9B49-67774EBFB510}" type="slidenum">
              <a:rPr lang="en-US"/>
              <a:pPr/>
              <a:t>44</a:t>
            </a:fld>
            <a:endParaRPr lang="en-US"/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6C5431-B45F-4E44-9FC5-21E6C68F11CA}" type="slidenum">
              <a:rPr lang="en-US"/>
              <a:pPr/>
              <a:t>4</a:t>
            </a:fld>
            <a:endParaRPr lang="en-US"/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512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BAB70F-054A-46C7-B99C-E841E6C1BEEE}" type="slidenum">
              <a:rPr lang="en-US"/>
              <a:pPr/>
              <a:t>45</a:t>
            </a:fld>
            <a:endParaRPr lang="en-US"/>
          </a:p>
        </p:txBody>
      </p:sp>
      <p:sp>
        <p:nvSpPr>
          <p:cNvPr id="289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807E1F-8EF8-486B-88D2-817A9B0C31DC}" type="slidenum">
              <a:rPr lang="en-US"/>
              <a:pPr/>
              <a:t>46</a:t>
            </a:fld>
            <a:endParaRPr lang="en-US"/>
          </a:p>
        </p:txBody>
      </p:sp>
      <p:sp>
        <p:nvSpPr>
          <p:cNvPr id="27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25FE37-4921-495A-B68C-6A1B424C9611}" type="slidenum">
              <a:rPr lang="en-US"/>
              <a:pPr/>
              <a:t>47</a:t>
            </a:fld>
            <a:endParaRPr lang="en-US"/>
          </a:p>
        </p:txBody>
      </p:sp>
      <p:sp>
        <p:nvSpPr>
          <p:cNvPr id="258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8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219A61-C619-4AD8-9C5E-9FB847237EA0}" type="slidenum">
              <a:rPr lang="en-US"/>
              <a:pPr/>
              <a:t>48</a:t>
            </a:fld>
            <a:endParaRPr lang="en-US"/>
          </a:p>
        </p:txBody>
      </p:sp>
      <p:sp>
        <p:nvSpPr>
          <p:cNvPr id="291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21556E-6D6E-4704-9DD3-D5D257BF0B68}" type="slidenum">
              <a:rPr lang="en-US"/>
              <a:pPr/>
              <a:t>49</a:t>
            </a:fld>
            <a:endParaRPr lang="en-US"/>
          </a:p>
        </p:txBody>
      </p:sp>
      <p:sp>
        <p:nvSpPr>
          <p:cNvPr id="260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0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FCD507-9A15-4116-BB22-51F6D5BF12C4}" type="slidenum">
              <a:rPr lang="en-US"/>
              <a:pPr/>
              <a:t>50</a:t>
            </a:fld>
            <a:endParaRPr lang="en-US"/>
          </a:p>
        </p:txBody>
      </p:sp>
      <p:sp>
        <p:nvSpPr>
          <p:cNvPr id="262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2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D2E22E-CCBD-40F1-B097-0A8CE1017A6E}" type="slidenum">
              <a:rPr lang="en-US"/>
              <a:pPr/>
              <a:t>51</a:t>
            </a:fld>
            <a:endParaRPr lang="en-US"/>
          </a:p>
        </p:txBody>
      </p:sp>
      <p:sp>
        <p:nvSpPr>
          <p:cNvPr id="264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6D40D6E-3037-4EFB-BCBE-AB7FD7F50C0D}" type="slidenum">
              <a:rPr lang="en-US"/>
              <a:pPr/>
              <a:t>52</a:t>
            </a:fld>
            <a:endParaRPr lang="en-US"/>
          </a:p>
        </p:txBody>
      </p:sp>
      <p:sp>
        <p:nvSpPr>
          <p:cNvPr id="266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076A29-549E-4ECC-968B-160A17D26291}" type="slidenum">
              <a:rPr lang="en-US"/>
              <a:pPr/>
              <a:t>53</a:t>
            </a:fld>
            <a:endParaRPr lang="en-US"/>
          </a:p>
        </p:txBody>
      </p:sp>
      <p:sp>
        <p:nvSpPr>
          <p:cNvPr id="270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If the </a:t>
            </a:r>
            <a:r>
              <a:rPr lang="en-US" dirty="0" err="1"/>
              <a:t>j</a:t>
            </a:r>
            <a:r>
              <a:rPr lang="en-US" baseline="30000" dirty="0" err="1"/>
              <a:t>th</a:t>
            </a:r>
            <a:r>
              <a:rPr lang="en-US" dirty="0"/>
              <a:t> parameter has a default value, then all of the following parameters (j+1 to n) </a:t>
            </a:r>
            <a:r>
              <a:rPr lang="en-US" dirty="0">
                <a:solidFill>
                  <a:srgbClr val="FF0000"/>
                </a:solidFill>
              </a:rPr>
              <a:t>must</a:t>
            </a:r>
            <a:r>
              <a:rPr lang="en-US" dirty="0"/>
              <a:t> also have default values.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B42D76-E26D-4C0F-9ACA-4BBE52A92E6F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09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F511DB-56A3-4D6E-9A18-53D21A7FBE53}" type="slidenum">
              <a:rPr lang="en-US"/>
              <a:pPr/>
              <a:t>5</a:t>
            </a:fld>
            <a:endParaRPr lang="en-US"/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en-US" dirty="0">
                <a:latin typeface="Times New Roman"/>
                <a:cs typeface="Times New Roman"/>
              </a:rPr>
              <a:t>Class member primitives not </a:t>
            </a:r>
            <a:r>
              <a:rPr lang="en-US" dirty="0" err="1">
                <a:latin typeface="Times New Roman"/>
                <a:cs typeface="Times New Roman"/>
              </a:rPr>
              <a:t>initiallized</a:t>
            </a:r>
            <a:r>
              <a:rPr lang="en-US">
                <a:latin typeface="Times New Roman"/>
                <a:cs typeface="Times New Roman"/>
              </a:rPr>
              <a:t> same as local variable on the stack</a:t>
            </a:r>
            <a:endParaRPr lang="en-US" dirty="0"/>
          </a:p>
          <a:p>
            <a:pPr marL="171450" indent="-171450">
              <a:buFont typeface="Calibri"/>
              <a:buChar char="-"/>
            </a:pPr>
            <a:r>
              <a:rPr lang="en-US">
                <a:latin typeface="Times New Roman"/>
                <a:cs typeface="Times New Roman"/>
              </a:rPr>
              <a:t>But Class construction always call constructor to initialize class</a:t>
            </a:r>
            <a:endParaRPr lang="en-US" dirty="0"/>
          </a:p>
          <a:p>
            <a:pPr marL="171450" indent="-171450">
              <a:buFont typeface="Calibri"/>
              <a:buChar char="-"/>
            </a:pPr>
            <a:r>
              <a:rPr lang="en-US">
                <a:latin typeface="Times New Roman"/>
                <a:cs typeface="Times New Roman"/>
              </a:rPr>
              <a:t>Why ? May be too expensive to not to and difficult to report error later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267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C02307-EDBE-44FE-B071-546AE32BCD70}" type="slidenum">
              <a:rPr lang="en-US"/>
              <a:pPr/>
              <a:t>6</a:t>
            </a:fld>
            <a:endParaRPr lang="en-US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27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F58296-B376-42AE-BF81-0706CC819F2A}" type="slidenum">
              <a:rPr lang="en-US"/>
              <a:pPr/>
              <a:t>7</a:t>
            </a:fld>
            <a:endParaRPr lang="en-US"/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BE4EA8-B158-419E-924E-ACEA2C7AF92D}" type="slidenum">
              <a:rPr lang="en-US"/>
              <a:pPr/>
              <a:t>11</a:t>
            </a:fld>
            <a:endParaRPr lang="en-US"/>
          </a:p>
        </p:txBody>
      </p:sp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A205EB-DA06-4A3D-9E60-22466AF5712C}" type="slidenum">
              <a:rPr lang="en-US"/>
              <a:pPr/>
              <a:t>12</a:t>
            </a:fld>
            <a:endParaRPr lang="en-US"/>
          </a:p>
        </p:txBody>
      </p:sp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B182D2-6CE7-4C67-8E46-81460A1A0CB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44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2A8521-5627-47CC-B458-E786F5CBC64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77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52400"/>
            <a:ext cx="1943100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5676900" cy="594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A13C78-EE2B-4E70-9AA4-4DF9C75E87A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053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9F2A3E27-F665-4496-9E0F-5CB4951E806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481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49A66A-A831-402B-99BF-DE65209467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927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404ECC-3504-4E09-A394-30491CE6DFE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331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086206-C22C-4D83-BE0D-EB52159C579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770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FA803B-00EB-4050-9866-FF430DC229B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079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8CD946-6D79-44F2-A181-575F8E467BD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429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83B2F3-5146-4113-A273-54BF0FD5C58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27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7A83D5-C699-4C6C-ABDA-6980CD8187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41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BB59C5-72B3-4CC5-8D24-D798E373A2D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09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524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F43DA7C0-D4ED-49FB-9A5B-861811FDEE3F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wmf"/><Relationship Id="rId4" Type="http://schemas.openxmlformats.org/officeDocument/2006/relationships/image" Target="../media/image11.w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685800" y="-127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Lecture #2 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3325" name="Rectangle 13"/>
          <p:cNvSpPr>
            <a:spLocks noGrp="1" noChangeArrowheads="1"/>
          </p:cNvSpPr>
          <p:nvPr>
            <p:ph type="body" sz="half" idx="1"/>
          </p:nvPr>
        </p:nvSpPr>
        <p:spPr>
          <a:xfrm>
            <a:off x="495300" y="1191936"/>
            <a:ext cx="8153400" cy="28829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7030A0"/>
                </a:solidFill>
              </a:rPr>
              <a:t>Part 1: Basic C++ Concepts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Constructors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Destructors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Class Composition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Composition with Initializer Lists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FF7E27-4503-9040-8CCC-790FF0F3B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A3E27-F665-4496-9E0F-5CB4951E806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14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9168" y="854767"/>
            <a:ext cx="6535878" cy="5878532"/>
          </a:xfrm>
          <a:prstGeom prst="rect">
            <a:avLst/>
          </a:prstGeom>
          <a:solidFill>
            <a:srgbClr val="FFF1D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class </a:t>
            </a:r>
            <a:r>
              <a:rPr lang="en-US" sz="1800" dirty="0" err="1"/>
              <a:t>SpotifyPlayer</a:t>
            </a:r>
            <a:endParaRPr lang="en-US" sz="1800" dirty="0"/>
          </a:p>
          <a:p>
            <a:r>
              <a:rPr lang="en-US" sz="1200" b="1" dirty="0"/>
              <a:t>{</a:t>
            </a:r>
          </a:p>
          <a:p>
            <a:r>
              <a:rPr lang="en-US" sz="1800" dirty="0"/>
              <a:t>public:</a:t>
            </a:r>
          </a:p>
          <a:p>
            <a:r>
              <a:rPr lang="en-US" sz="1800" dirty="0"/>
              <a:t>    </a:t>
            </a:r>
            <a:r>
              <a:rPr lang="en-US" sz="1800" dirty="0" err="1">
                <a:solidFill>
                  <a:srgbClr val="7030A0"/>
                </a:solidFill>
              </a:rPr>
              <a:t>SpotifyPlayer</a:t>
            </a:r>
            <a:r>
              <a:rPr lang="en-US" sz="1800" dirty="0"/>
              <a:t>()</a:t>
            </a:r>
          </a:p>
          <a:p>
            <a:r>
              <a:rPr lang="en-US" sz="1200" b="1" dirty="0"/>
              <a:t>    {</a:t>
            </a:r>
          </a:p>
          <a:p>
            <a:r>
              <a:rPr lang="en-US" sz="1800" b="1" dirty="0"/>
              <a:t>      // Reserve 100MB of disk space to temporarily</a:t>
            </a:r>
          </a:p>
          <a:p>
            <a:r>
              <a:rPr lang="en-US" sz="1800" b="1" dirty="0"/>
              <a:t>      // cache downloaded MP3 music files.</a:t>
            </a:r>
          </a:p>
          <a:p>
            <a:r>
              <a:rPr lang="en-US" sz="1800" dirty="0"/>
              <a:t>        </a:t>
            </a:r>
            <a:r>
              <a:rPr lang="en-US" sz="1800" dirty="0" err="1"/>
              <a:t>reserveSpaceOnDisk</a:t>
            </a:r>
            <a:r>
              <a:rPr lang="en-US" sz="1800" dirty="0"/>
              <a:t>(100000000);  </a:t>
            </a:r>
          </a:p>
          <a:p>
            <a:r>
              <a:rPr lang="en-US" sz="1200" b="1" dirty="0"/>
              <a:t>    }</a:t>
            </a:r>
            <a:endParaRPr lang="en-US" sz="1800" b="1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200" b="1" dirty="0"/>
          </a:p>
          <a:p>
            <a:endParaRPr lang="en-US" sz="1200" b="1" dirty="0"/>
          </a:p>
          <a:p>
            <a:endParaRPr lang="en-US" sz="1050" b="1" dirty="0"/>
          </a:p>
          <a:p>
            <a:endParaRPr lang="en-US" sz="1050" b="1" dirty="0"/>
          </a:p>
          <a:p>
            <a:endParaRPr lang="en-US" sz="1050" b="1" dirty="0"/>
          </a:p>
          <a:p>
            <a:endParaRPr lang="en-US" sz="1050" b="1" dirty="0"/>
          </a:p>
          <a:p>
            <a:endParaRPr lang="en-US" sz="1200" b="1" dirty="0"/>
          </a:p>
          <a:p>
            <a:r>
              <a:rPr lang="en-US" sz="1400" b="1" dirty="0"/>
              <a:t>};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685800" y="-76200"/>
            <a:ext cx="77724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sz="4000" kern="0" dirty="0"/>
              <a:t>Why Do We Need Destructors?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669207-0E9F-462C-B3DA-4B6AF6B1B25D}"/>
              </a:ext>
            </a:extLst>
          </p:cNvPr>
          <p:cNvSpPr/>
          <p:nvPr/>
        </p:nvSpPr>
        <p:spPr>
          <a:xfrm>
            <a:off x="306590" y="3267635"/>
            <a:ext cx="6724232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  void </a:t>
            </a:r>
            <a:r>
              <a:rPr lang="en-US" sz="1800" dirty="0" err="1">
                <a:solidFill>
                  <a:srgbClr val="7030A0"/>
                </a:solidFill>
              </a:rPr>
              <a:t>playSong</a:t>
            </a:r>
            <a:r>
              <a:rPr lang="en-US" sz="1800" dirty="0"/>
              <a:t>(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string </a:t>
            </a:r>
            <a:r>
              <a:rPr lang="en-US" sz="1800" dirty="0" err="1">
                <a:solidFill>
                  <a:schemeClr val="accent5">
                    <a:lumMod val="50000"/>
                  </a:schemeClr>
                </a:solidFill>
              </a:rPr>
              <a:t>songURL</a:t>
            </a:r>
            <a:r>
              <a:rPr lang="en-US" sz="1800" dirty="0"/>
              <a:t>)</a:t>
            </a:r>
          </a:p>
          <a:p>
            <a:r>
              <a:rPr lang="en-US" sz="1800" b="1" dirty="0"/>
              <a:t>  </a:t>
            </a:r>
            <a:r>
              <a:rPr lang="en-US" sz="1400" b="1" dirty="0"/>
              <a:t>{</a:t>
            </a:r>
          </a:p>
          <a:p>
            <a:r>
              <a:rPr lang="en-US" sz="1800" b="1" dirty="0"/>
              <a:t>     // First download song to reserved space on disk.</a:t>
            </a:r>
          </a:p>
          <a:p>
            <a:r>
              <a:rPr lang="en-US" sz="1800" dirty="0"/>
              <a:t>       downloadMP3ToReservedSpace(</a:t>
            </a:r>
            <a:r>
              <a:rPr lang="en-US" sz="1800" dirty="0" err="1"/>
              <a:t>songURL</a:t>
            </a:r>
            <a:r>
              <a:rPr lang="en-US" sz="1800" dirty="0"/>
              <a:t>);</a:t>
            </a:r>
          </a:p>
          <a:p>
            <a:r>
              <a:rPr lang="en-US" sz="1800" b="1" dirty="0"/>
              <a:t>     // Then play the song that was saved to our disk.</a:t>
            </a:r>
            <a:endParaRPr lang="en-US" sz="1400" b="1" dirty="0"/>
          </a:p>
          <a:p>
            <a:r>
              <a:rPr lang="en-US" sz="1800" dirty="0"/>
              <a:t>       playMP3InReservedSpace();</a:t>
            </a:r>
            <a:endParaRPr lang="en-US" sz="1400" b="1" dirty="0"/>
          </a:p>
          <a:p>
            <a:r>
              <a:rPr lang="en-US" sz="1400" b="1" dirty="0"/>
              <a:t>   }</a:t>
            </a:r>
            <a:endParaRPr lang="en-US" sz="18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CB85BE0-B85E-40BC-9929-65DCE92A5810}"/>
              </a:ext>
            </a:extLst>
          </p:cNvPr>
          <p:cNvSpPr txBox="1"/>
          <p:nvPr/>
        </p:nvSpPr>
        <p:spPr>
          <a:xfrm>
            <a:off x="3872751" y="4158811"/>
            <a:ext cx="5185532" cy="2523768"/>
          </a:xfrm>
          <a:prstGeom prst="rect">
            <a:avLst/>
          </a:prstGeom>
          <a:solidFill>
            <a:srgbClr val="EBFFFA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int main()</a:t>
            </a:r>
          </a:p>
          <a:p>
            <a:r>
              <a:rPr lang="en-US" sz="1600" dirty="0"/>
              <a:t>{</a:t>
            </a:r>
          </a:p>
          <a:p>
            <a:r>
              <a:rPr lang="en-US" sz="1800" dirty="0"/>
              <a:t>   // Obsessively play </a:t>
            </a:r>
            <a:r>
              <a:rPr lang="en-US" sz="1800" dirty="0" err="1"/>
              <a:t>k-pop</a:t>
            </a:r>
            <a:r>
              <a:rPr lang="en-US" sz="1800" dirty="0"/>
              <a:t> music!</a:t>
            </a:r>
          </a:p>
          <a:p>
            <a:r>
              <a:rPr lang="en-US" sz="1800" dirty="0"/>
              <a:t>   for (int </a:t>
            </a:r>
            <a:r>
              <a:rPr lang="en-US" sz="1800" dirty="0" err="1"/>
              <a:t>i</a:t>
            </a:r>
            <a:r>
              <a:rPr lang="en-US" sz="1800" dirty="0"/>
              <a:t> = 0; </a:t>
            </a:r>
            <a:r>
              <a:rPr lang="en-US" sz="1800" dirty="0" err="1"/>
              <a:t>i</a:t>
            </a:r>
            <a:r>
              <a:rPr lang="en-US" sz="1800" dirty="0"/>
              <a:t> &lt; 100; ++</a:t>
            </a:r>
            <a:r>
              <a:rPr lang="en-US" sz="1800" dirty="0" err="1"/>
              <a:t>i</a:t>
            </a:r>
            <a:r>
              <a:rPr lang="en-US" sz="1800" dirty="0"/>
              <a:t>)</a:t>
            </a:r>
          </a:p>
          <a:p>
            <a:r>
              <a:rPr lang="en-US" sz="1800" dirty="0"/>
              <a:t>   { </a:t>
            </a:r>
          </a:p>
          <a:p>
            <a:r>
              <a:rPr lang="en-US" sz="1800" dirty="0"/>
              <a:t>      </a:t>
            </a:r>
            <a:r>
              <a:rPr lang="en-US" sz="1800" dirty="0" err="1"/>
              <a:t>SpotifyPlayer</a:t>
            </a:r>
            <a:r>
              <a:rPr lang="en-US" sz="1800" dirty="0"/>
              <a:t> a;</a:t>
            </a:r>
          </a:p>
          <a:p>
            <a:r>
              <a:rPr lang="en-US" sz="1800" dirty="0"/>
              <a:t>      </a:t>
            </a:r>
            <a:r>
              <a:rPr lang="en-US" sz="1800" dirty="0" err="1"/>
              <a:t>a.playSong</a:t>
            </a:r>
            <a:r>
              <a:rPr lang="en-US" sz="1800" dirty="0"/>
              <a:t>(“http://spotify.com/dad.mp3”);</a:t>
            </a:r>
          </a:p>
          <a:p>
            <a:r>
              <a:rPr lang="en-US" sz="1800" dirty="0"/>
              <a:t>   }</a:t>
            </a:r>
          </a:p>
          <a:p>
            <a:r>
              <a:rPr lang="en-US" sz="1600" dirty="0"/>
              <a:t>}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3B07B5-F050-4E6F-9EDF-2E1ECCDA4D80}"/>
              </a:ext>
            </a:extLst>
          </p:cNvPr>
          <p:cNvSpPr txBox="1"/>
          <p:nvPr/>
        </p:nvSpPr>
        <p:spPr>
          <a:xfrm>
            <a:off x="6841864" y="1066800"/>
            <a:ext cx="2216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 anyone see what the </a:t>
            </a:r>
            <a:r>
              <a:rPr lang="en-US" dirty="0">
                <a:solidFill>
                  <a:srgbClr val="FF0000"/>
                </a:solidFill>
              </a:rPr>
              <a:t>problem</a:t>
            </a:r>
            <a:r>
              <a:rPr lang="en-US" dirty="0"/>
              <a:t> is?</a:t>
            </a:r>
          </a:p>
        </p:txBody>
      </p:sp>
      <p:sp>
        <p:nvSpPr>
          <p:cNvPr id="85" name="Line 38">
            <a:extLst>
              <a:ext uri="{FF2B5EF4-FFF2-40B4-BE49-F238E27FC236}">
                <a16:creationId xmlns:a16="http://schemas.microsoft.com/office/drawing/2014/main" id="{1E0CEA93-56A1-4280-949C-DBDED15E1B59}"/>
              </a:ext>
            </a:extLst>
          </p:cNvPr>
          <p:cNvSpPr>
            <a:spLocks noChangeShapeType="1"/>
          </p:cNvSpPr>
          <p:nvPr/>
        </p:nvSpPr>
        <p:spPr bwMode="auto">
          <a:xfrm>
            <a:off x="3872751" y="513760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Line 38">
            <a:extLst>
              <a:ext uri="{FF2B5EF4-FFF2-40B4-BE49-F238E27FC236}">
                <a16:creationId xmlns:a16="http://schemas.microsoft.com/office/drawing/2014/main" id="{6B8E579B-B545-47A4-A1AC-E63E880A8F63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5151" y="5683553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C5C675-E376-41B8-854A-ACC3B001C1A5}"/>
              </a:ext>
            </a:extLst>
          </p:cNvPr>
          <p:cNvSpPr txBox="1"/>
          <p:nvPr/>
        </p:nvSpPr>
        <p:spPr>
          <a:xfrm>
            <a:off x="6085390" y="5271999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+100MB</a:t>
            </a:r>
          </a:p>
        </p:txBody>
      </p:sp>
      <p:sp>
        <p:nvSpPr>
          <p:cNvPr id="87" name="Line 38">
            <a:extLst>
              <a:ext uri="{FF2B5EF4-FFF2-40B4-BE49-F238E27FC236}">
                <a16:creationId xmlns:a16="http://schemas.microsoft.com/office/drawing/2014/main" id="{89737CBB-CA00-4F62-8CA6-E85AC9C0D41E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9671" y="597484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02CF68-ACF7-418A-B89A-823643915209}"/>
              </a:ext>
            </a:extLst>
          </p:cNvPr>
          <p:cNvSpPr txBox="1"/>
          <p:nvPr/>
        </p:nvSpPr>
        <p:spPr>
          <a:xfrm>
            <a:off x="6799437" y="2201536"/>
            <a:ext cx="2216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 how do we 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fix</a:t>
            </a:r>
            <a:r>
              <a:rPr lang="en-US" dirty="0"/>
              <a:t> our code???</a:t>
            </a:r>
          </a:p>
        </p:txBody>
      </p:sp>
      <p:sp>
        <p:nvSpPr>
          <p:cNvPr id="22" name="AutoShape 17">
            <a:extLst>
              <a:ext uri="{FF2B5EF4-FFF2-40B4-BE49-F238E27FC236}">
                <a16:creationId xmlns:a16="http://schemas.microsoft.com/office/drawing/2014/main" id="{50FE754C-F7A3-40DD-9464-267DFB63E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2456" y="2901721"/>
            <a:ext cx="3163401" cy="1332104"/>
          </a:xfrm>
          <a:prstGeom prst="wedgeRoundRectCallout">
            <a:avLst>
              <a:gd name="adj1" fmla="val -79360"/>
              <a:gd name="adj2" fmla="val 19506"/>
              <a:gd name="adj3" fmla="val 16667"/>
            </a:avLst>
          </a:prstGeom>
          <a:solidFill>
            <a:srgbClr val="C9E7A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Let’s add a destructor, of course!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D80795F-A83E-4E89-86B6-4FA090DBE39F}"/>
              </a:ext>
            </a:extLst>
          </p:cNvPr>
          <p:cNvSpPr/>
          <p:nvPr/>
        </p:nvSpPr>
        <p:spPr>
          <a:xfrm>
            <a:off x="286210" y="3126092"/>
            <a:ext cx="6724232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 ~</a:t>
            </a:r>
            <a:r>
              <a:rPr lang="en-US" sz="1800" dirty="0" err="1">
                <a:solidFill>
                  <a:srgbClr val="FF0000"/>
                </a:solidFill>
              </a:rPr>
              <a:t>SpotifyPlayer</a:t>
            </a:r>
            <a:r>
              <a:rPr lang="en-US" sz="1800" dirty="0">
                <a:solidFill>
                  <a:srgbClr val="FF0000"/>
                </a:solidFill>
              </a:rPr>
              <a:t>()</a:t>
            </a:r>
          </a:p>
          <a:p>
            <a:r>
              <a:rPr lang="en-US" sz="1800" b="1" dirty="0">
                <a:solidFill>
                  <a:srgbClr val="FF0000"/>
                </a:solidFill>
              </a:rPr>
              <a:t>  </a:t>
            </a:r>
            <a:r>
              <a:rPr lang="en-US" sz="1400" b="1" dirty="0">
                <a:solidFill>
                  <a:srgbClr val="FF0000"/>
                </a:solidFill>
              </a:rPr>
              <a:t>{</a:t>
            </a:r>
          </a:p>
          <a:p>
            <a:r>
              <a:rPr lang="en-US" sz="1800" b="1" dirty="0">
                <a:solidFill>
                  <a:srgbClr val="FF0000"/>
                </a:solidFill>
              </a:rPr>
              <a:t>     // Free the reserved space on disk.</a:t>
            </a:r>
          </a:p>
          <a:p>
            <a:r>
              <a:rPr lang="en-US" sz="1800" dirty="0">
                <a:solidFill>
                  <a:srgbClr val="FF0000"/>
                </a:solidFill>
              </a:rPr>
              <a:t>       </a:t>
            </a:r>
            <a:r>
              <a:rPr lang="en-US" sz="1800" dirty="0" err="1">
                <a:solidFill>
                  <a:srgbClr val="FF0000"/>
                </a:solidFill>
              </a:rPr>
              <a:t>freeReservedSpace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   }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4" name="Line 38">
            <a:extLst>
              <a:ext uri="{FF2B5EF4-FFF2-40B4-BE49-F238E27FC236}">
                <a16:creationId xmlns:a16="http://schemas.microsoft.com/office/drawing/2014/main" id="{2B8AC291-5053-4985-B096-8DB15BA230F7}"/>
              </a:ext>
            </a:extLst>
          </p:cNvPr>
          <p:cNvSpPr>
            <a:spLocks noChangeShapeType="1"/>
          </p:cNvSpPr>
          <p:nvPr/>
        </p:nvSpPr>
        <p:spPr bwMode="auto">
          <a:xfrm>
            <a:off x="3872751" y="623142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38">
            <a:extLst>
              <a:ext uri="{FF2B5EF4-FFF2-40B4-BE49-F238E27FC236}">
                <a16:creationId xmlns:a16="http://schemas.microsoft.com/office/drawing/2014/main" id="{12E95D91-D19F-4BC1-BBFB-463A673E8113}"/>
              </a:ext>
            </a:extLst>
          </p:cNvPr>
          <p:cNvSpPr>
            <a:spLocks noChangeShapeType="1"/>
          </p:cNvSpPr>
          <p:nvPr/>
        </p:nvSpPr>
        <p:spPr bwMode="auto">
          <a:xfrm>
            <a:off x="164856" y="331393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Line 38">
            <a:extLst>
              <a:ext uri="{FF2B5EF4-FFF2-40B4-BE49-F238E27FC236}">
                <a16:creationId xmlns:a16="http://schemas.microsoft.com/office/drawing/2014/main" id="{F7BF3902-5972-4E94-81BC-293D58B43A92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" y="414116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Line 38">
            <a:extLst>
              <a:ext uri="{FF2B5EF4-FFF2-40B4-BE49-F238E27FC236}">
                <a16:creationId xmlns:a16="http://schemas.microsoft.com/office/drawing/2014/main" id="{4A297BD3-0B12-4243-AF64-7B69FE29D00E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6253" y="513954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" name="Line 38">
            <a:extLst>
              <a:ext uri="{FF2B5EF4-FFF2-40B4-BE49-F238E27FC236}">
                <a16:creationId xmlns:a16="http://schemas.microsoft.com/office/drawing/2014/main" id="{B5D5D401-AF86-44DA-8124-45312A5E6D22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8653" y="5685487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241A12-E940-42A5-B3FC-F8803C729F5E}"/>
              </a:ext>
            </a:extLst>
          </p:cNvPr>
          <p:cNvSpPr txBox="1"/>
          <p:nvPr/>
        </p:nvSpPr>
        <p:spPr>
          <a:xfrm>
            <a:off x="6098892" y="5273933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+100MB</a:t>
            </a:r>
          </a:p>
        </p:txBody>
      </p:sp>
      <p:sp>
        <p:nvSpPr>
          <p:cNvPr id="35" name="Line 38">
            <a:extLst>
              <a:ext uri="{FF2B5EF4-FFF2-40B4-BE49-F238E27FC236}">
                <a16:creationId xmlns:a16="http://schemas.microsoft.com/office/drawing/2014/main" id="{DDAA332C-1D72-4E29-A934-A254F2FA798D}"/>
              </a:ext>
            </a:extLst>
          </p:cNvPr>
          <p:cNvSpPr>
            <a:spLocks noChangeShapeType="1"/>
          </p:cNvSpPr>
          <p:nvPr/>
        </p:nvSpPr>
        <p:spPr bwMode="auto">
          <a:xfrm>
            <a:off x="4053173" y="5976783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Line 38">
            <a:extLst>
              <a:ext uri="{FF2B5EF4-FFF2-40B4-BE49-F238E27FC236}">
                <a16:creationId xmlns:a16="http://schemas.microsoft.com/office/drawing/2014/main" id="{C6818BD2-8143-4A16-8020-AD4380302F69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6253" y="6233355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Line 38">
            <a:extLst>
              <a:ext uri="{FF2B5EF4-FFF2-40B4-BE49-F238E27FC236}">
                <a16:creationId xmlns:a16="http://schemas.microsoft.com/office/drawing/2014/main" id="{E43454A1-6B8B-4096-8C45-33DE67E05212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358" y="331586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8" name="Line 38">
            <a:extLst>
              <a:ext uri="{FF2B5EF4-FFF2-40B4-BE49-F238E27FC236}">
                <a16:creationId xmlns:a16="http://schemas.microsoft.com/office/drawing/2014/main" id="{EB0D94E7-49B8-477B-B8CB-3A5C4EAD9353}"/>
              </a:ext>
            </a:extLst>
          </p:cNvPr>
          <p:cNvSpPr>
            <a:spLocks noChangeShapeType="1"/>
          </p:cNvSpPr>
          <p:nvPr/>
        </p:nvSpPr>
        <p:spPr bwMode="auto">
          <a:xfrm>
            <a:off x="546902" y="41431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AutoShape 17">
            <a:extLst>
              <a:ext uri="{FF2B5EF4-FFF2-40B4-BE49-F238E27FC236}">
                <a16:creationId xmlns:a16="http://schemas.microsoft.com/office/drawing/2014/main" id="{B9A7ED57-FE98-472A-A4E9-556C86C8A6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6890" y="897756"/>
            <a:ext cx="3414532" cy="1332105"/>
          </a:xfrm>
          <a:prstGeom prst="wedgeRoundRectCallout">
            <a:avLst>
              <a:gd name="adj1" fmla="val -84681"/>
              <a:gd name="adj2" fmla="val 80789"/>
              <a:gd name="adj3" fmla="val 16667"/>
            </a:avLst>
          </a:prstGeom>
          <a:solidFill>
            <a:srgbClr val="C9E7A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Now every time we construct we reserve 100MB…</a:t>
            </a:r>
          </a:p>
        </p:txBody>
      </p:sp>
      <p:sp>
        <p:nvSpPr>
          <p:cNvPr id="40" name="AutoShape 17">
            <a:extLst>
              <a:ext uri="{FF2B5EF4-FFF2-40B4-BE49-F238E27FC236}">
                <a16:creationId xmlns:a16="http://schemas.microsoft.com/office/drawing/2014/main" id="{270FC733-1C02-4BDC-8B5C-768297E4B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4882" y="2305977"/>
            <a:ext cx="3246540" cy="1523302"/>
          </a:xfrm>
          <a:prstGeom prst="wedgeRoundRectCallout">
            <a:avLst>
              <a:gd name="adj1" fmla="val -131748"/>
              <a:gd name="adj2" fmla="val 70556"/>
              <a:gd name="adj3" fmla="val 16667"/>
            </a:avLst>
          </a:prstGeom>
          <a:solidFill>
            <a:srgbClr val="F9DCD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And every time we destruct we free our 100MB!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DA3D87-20BA-A540-9954-51EF2EE1D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3B2F3-5146-4113-A273-54BF0FD5C58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24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59259E-6 L 4.72222E-6 0.18171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42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42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8" grpId="0" animBg="1"/>
      <p:bldP spid="78" grpId="1" animBg="1"/>
      <p:bldP spid="85" grpId="0" animBg="1"/>
      <p:bldP spid="85" grpId="1" animBg="1"/>
      <p:bldP spid="86" grpId="0" animBg="1"/>
      <p:bldP spid="86" grpId="1" animBg="1"/>
      <p:bldP spid="16" grpId="0"/>
      <p:bldP spid="16" grpId="1"/>
      <p:bldP spid="16" grpId="2"/>
      <p:bldP spid="87" grpId="0" animBg="1"/>
      <p:bldP spid="87" grpId="1" animBg="1"/>
      <p:bldP spid="21" grpId="0"/>
      <p:bldP spid="22" grpId="0" animBg="1"/>
      <p:bldP spid="22" grpId="1" animBg="1"/>
      <p:bldP spid="23" grpId="0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32" grpId="0" animBg="1"/>
      <p:bldP spid="32" grpId="1" animBg="1"/>
      <p:bldP spid="33" grpId="0" animBg="1"/>
      <p:bldP spid="33" grpId="1" animBg="1"/>
      <p:bldP spid="34" grpId="0"/>
      <p:bldP spid="34" grpId="2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85825"/>
            <a:ext cx="7772400" cy="1143000"/>
          </a:xfrm>
        </p:spPr>
        <p:txBody>
          <a:bodyPr/>
          <a:lstStyle/>
          <a:p>
            <a:r>
              <a:rPr lang="en-US" sz="3200" dirty="0"/>
              <a:t>When must you have a destructor?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232452" name="Text Box 4"/>
          <p:cNvSpPr txBox="1">
            <a:spLocks noChangeArrowheads="1"/>
          </p:cNvSpPr>
          <p:nvPr/>
        </p:nvSpPr>
        <p:spPr bwMode="auto">
          <a:xfrm>
            <a:off x="517829" y="1222559"/>
            <a:ext cx="395023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Any time a class </a:t>
            </a:r>
            <a:r>
              <a:rPr lang="en-US" sz="2400" dirty="0">
                <a:solidFill>
                  <a:srgbClr val="FF0000"/>
                </a:solidFill>
              </a:rPr>
              <a:t>allocates a system resource</a:t>
            </a:r>
            <a:r>
              <a:rPr lang="en-US" sz="2400" dirty="0"/>
              <a:t>…</a:t>
            </a:r>
          </a:p>
        </p:txBody>
      </p:sp>
      <p:sp>
        <p:nvSpPr>
          <p:cNvPr id="232454" name="Text Box 6"/>
          <p:cNvSpPr txBox="1">
            <a:spLocks noChangeArrowheads="1"/>
          </p:cNvSpPr>
          <p:nvPr/>
        </p:nvSpPr>
        <p:spPr bwMode="auto">
          <a:xfrm>
            <a:off x="5024566" y="1222559"/>
            <a:ext cx="359022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Your class </a:t>
            </a:r>
            <a:r>
              <a:rPr lang="en-US" sz="2400" dirty="0">
                <a:solidFill>
                  <a:srgbClr val="FF0000"/>
                </a:solidFill>
              </a:rPr>
              <a:t>must have a destructor </a:t>
            </a:r>
            <a:r>
              <a:rPr lang="en-US" sz="2400" dirty="0"/>
              <a:t>that…</a:t>
            </a:r>
          </a:p>
        </p:txBody>
      </p:sp>
      <p:grpSp>
        <p:nvGrpSpPr>
          <p:cNvPr id="232457" name="Group 9"/>
          <p:cNvGrpSpPr>
            <a:grpSpLocks/>
          </p:cNvGrpSpPr>
          <p:nvPr/>
        </p:nvGrpSpPr>
        <p:grpSpPr bwMode="auto">
          <a:xfrm>
            <a:off x="1066958" y="5289550"/>
            <a:ext cx="6243638" cy="1190625"/>
            <a:chOff x="960" y="3051"/>
            <a:chExt cx="3933" cy="750"/>
          </a:xfrm>
        </p:grpSpPr>
        <p:sp>
          <p:nvSpPr>
            <p:cNvPr id="232455" name="Text Box 7"/>
            <p:cNvSpPr txBox="1">
              <a:spLocks noChangeArrowheads="1"/>
            </p:cNvSpPr>
            <p:nvPr/>
          </p:nvSpPr>
          <p:spPr bwMode="auto">
            <a:xfrm>
              <a:off x="960" y="3284"/>
              <a:ext cx="37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sz="2400" dirty="0"/>
                <a:t>Don’t forget or you’ll </a:t>
              </a:r>
              <a:r>
                <a:rPr lang="en-US" sz="2400" dirty="0">
                  <a:solidFill>
                    <a:srgbClr val="FF0000"/>
                  </a:solidFill>
                </a:rPr>
                <a:t>FAIL</a:t>
              </a:r>
              <a:r>
                <a:rPr lang="en-US" sz="2400" dirty="0"/>
                <a:t>!</a:t>
              </a:r>
            </a:p>
          </p:txBody>
        </p:sp>
        <p:pic>
          <p:nvPicPr>
            <p:cNvPr id="232456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3" y="3051"/>
              <a:ext cx="750" cy="75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206944" y="2332632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Reserves</a:t>
            </a:r>
            <a:r>
              <a:rPr lang="en-US" dirty="0">
                <a:solidFill>
                  <a:srgbClr val="0000CC"/>
                </a:solidFill>
              </a:rPr>
              <a:t> memory using </a:t>
            </a:r>
            <a:br>
              <a:rPr lang="en-US" dirty="0">
                <a:solidFill>
                  <a:srgbClr val="0000CC"/>
                </a:solidFill>
              </a:rPr>
            </a:br>
            <a:r>
              <a:rPr lang="en-US" dirty="0">
                <a:solidFill>
                  <a:srgbClr val="0000CC"/>
                </a:solidFill>
              </a:rPr>
              <a:t>the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new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0000CC"/>
                </a:solidFill>
              </a:rPr>
              <a:t>command</a:t>
            </a:r>
          </a:p>
        </p:txBody>
      </p:sp>
      <p:sp>
        <p:nvSpPr>
          <p:cNvPr id="3" name="Rectangle 2"/>
          <p:cNvSpPr/>
          <p:nvPr/>
        </p:nvSpPr>
        <p:spPr>
          <a:xfrm>
            <a:off x="5058621" y="2332632"/>
            <a:ext cx="35221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Frees</a:t>
            </a:r>
            <a:r>
              <a:rPr lang="en-US" dirty="0">
                <a:solidFill>
                  <a:srgbClr val="0000CC"/>
                </a:solidFill>
              </a:rPr>
              <a:t> the allocated memory</a:t>
            </a:r>
            <a:br>
              <a:rPr lang="en-US" dirty="0">
                <a:solidFill>
                  <a:srgbClr val="0000CC"/>
                </a:solidFill>
              </a:rPr>
            </a:br>
            <a:r>
              <a:rPr lang="en-US" dirty="0">
                <a:solidFill>
                  <a:srgbClr val="0000CC"/>
                </a:solidFill>
              </a:rPr>
              <a:t>with the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delete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0000CC"/>
                </a:solidFill>
              </a:rPr>
              <a:t>command</a:t>
            </a:r>
          </a:p>
        </p:txBody>
      </p:sp>
      <p:sp>
        <p:nvSpPr>
          <p:cNvPr id="4" name="Rectangle 3"/>
          <p:cNvSpPr/>
          <p:nvPr/>
        </p:nvSpPr>
        <p:spPr>
          <a:xfrm>
            <a:off x="1397933" y="3267445"/>
            <a:ext cx="21900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Opens</a:t>
            </a:r>
            <a:r>
              <a:rPr lang="en-US" dirty="0">
                <a:solidFill>
                  <a:srgbClr val="006666"/>
                </a:solidFill>
              </a:rPr>
              <a:t> a disk file</a:t>
            </a:r>
          </a:p>
        </p:txBody>
      </p:sp>
      <p:sp>
        <p:nvSpPr>
          <p:cNvPr id="5" name="Rectangle 4"/>
          <p:cNvSpPr/>
          <p:nvPr/>
        </p:nvSpPr>
        <p:spPr>
          <a:xfrm>
            <a:off x="5582803" y="3267445"/>
            <a:ext cx="24737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Closes</a:t>
            </a:r>
            <a:r>
              <a:rPr lang="en-US" dirty="0">
                <a:solidFill>
                  <a:srgbClr val="006666"/>
                </a:solidFill>
              </a:rPr>
              <a:t> the disk file</a:t>
            </a:r>
          </a:p>
        </p:txBody>
      </p:sp>
      <p:sp>
        <p:nvSpPr>
          <p:cNvPr id="6" name="Rectangle 5"/>
          <p:cNvSpPr/>
          <p:nvPr/>
        </p:nvSpPr>
        <p:spPr>
          <a:xfrm>
            <a:off x="593226" y="3985739"/>
            <a:ext cx="37994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Connects </a:t>
            </a:r>
            <a:r>
              <a:rPr lang="en-US" dirty="0">
                <a:solidFill>
                  <a:srgbClr val="6600CC"/>
                </a:solidFill>
              </a:rPr>
              <a:t>to another computer</a:t>
            </a:r>
            <a:br>
              <a:rPr lang="en-US" dirty="0">
                <a:solidFill>
                  <a:srgbClr val="6600CC"/>
                </a:solidFill>
              </a:rPr>
            </a:br>
            <a:r>
              <a:rPr lang="en-US" dirty="0">
                <a:solidFill>
                  <a:srgbClr val="6600CC"/>
                </a:solidFill>
              </a:rPr>
              <a:t>over the network</a:t>
            </a:r>
          </a:p>
        </p:txBody>
      </p:sp>
      <p:sp>
        <p:nvSpPr>
          <p:cNvPr id="7" name="Rectangle 6"/>
          <p:cNvSpPr/>
          <p:nvPr/>
        </p:nvSpPr>
        <p:spPr>
          <a:xfrm>
            <a:off x="5147256" y="3985739"/>
            <a:ext cx="33448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Disconnects</a:t>
            </a:r>
            <a:r>
              <a:rPr lang="en-US" dirty="0">
                <a:solidFill>
                  <a:srgbClr val="6600CC"/>
                </a:solidFill>
              </a:rPr>
              <a:t> from the other computer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5421AB1-C1FE-5F47-AC67-845694ED8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9A66A-A831-402B-99BF-DE65209467CE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24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2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452" grpId="0"/>
      <p:bldP spid="232454" grpId="0"/>
      <p:bldP spid="2" grpId="0"/>
      <p:bldP spid="3" grpId="0"/>
      <p:bldP spid="4" grpId="0"/>
      <p:bldP spid="5" grpId="0"/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ChangeArrowheads="1"/>
          </p:cNvSpPr>
          <p:nvPr/>
        </p:nvSpPr>
        <p:spPr bwMode="auto">
          <a:xfrm>
            <a:off x="685800" y="-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Destructors</a:t>
            </a:r>
          </a:p>
        </p:txBody>
      </p:sp>
      <p:sp>
        <p:nvSpPr>
          <p:cNvPr id="124931" name="Text Box 3"/>
          <p:cNvSpPr txBox="1">
            <a:spLocks noChangeArrowheads="1"/>
          </p:cNvSpPr>
          <p:nvPr/>
        </p:nvSpPr>
        <p:spPr bwMode="auto">
          <a:xfrm>
            <a:off x="228600" y="685800"/>
            <a:ext cx="5730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So when is a destructor called anyway?</a:t>
            </a:r>
          </a:p>
        </p:txBody>
      </p:sp>
      <p:sp>
        <p:nvSpPr>
          <p:cNvPr id="124934" name="Text Box 6"/>
          <p:cNvSpPr txBox="1">
            <a:spLocks noChangeArrowheads="1"/>
          </p:cNvSpPr>
          <p:nvPr/>
        </p:nvSpPr>
        <p:spPr bwMode="auto">
          <a:xfrm>
            <a:off x="319087" y="1263650"/>
            <a:ext cx="2236510" cy="5278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chemeClr val="tx2"/>
                </a:solidFill>
              </a:rPr>
              <a:t>void Dingleberry()</a:t>
            </a:r>
          </a:p>
          <a:p>
            <a:r>
              <a:rPr lang="en-US" sz="1900" dirty="0">
                <a:solidFill>
                  <a:schemeClr val="tx2"/>
                </a:solidFill>
              </a:rPr>
              <a:t>{ </a:t>
            </a: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r>
              <a:rPr lang="en-US" sz="1900" dirty="0">
                <a:solidFill>
                  <a:schemeClr val="tx2"/>
                </a:solidFill>
              </a:rPr>
              <a:t> </a:t>
            </a: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100" dirty="0">
              <a:solidFill>
                <a:schemeClr val="tx2"/>
              </a:solidFill>
            </a:endParaRPr>
          </a:p>
          <a:p>
            <a:endParaRPr lang="en-US" sz="1100" dirty="0">
              <a:solidFill>
                <a:schemeClr val="tx2"/>
              </a:solidFill>
            </a:endParaRPr>
          </a:p>
          <a:p>
            <a:br>
              <a:rPr lang="en-US" sz="1100" dirty="0">
                <a:solidFill>
                  <a:schemeClr val="tx2"/>
                </a:solidFill>
              </a:rPr>
            </a:br>
            <a:r>
              <a:rPr lang="en-US" sz="1900" dirty="0">
                <a:solidFill>
                  <a:schemeClr val="tx2"/>
                </a:solidFill>
              </a:rPr>
              <a:t>}  </a:t>
            </a:r>
          </a:p>
        </p:txBody>
      </p:sp>
      <p:sp>
        <p:nvSpPr>
          <p:cNvPr id="124940" name="Text Box 12"/>
          <p:cNvSpPr txBox="1">
            <a:spLocks noChangeArrowheads="1"/>
          </p:cNvSpPr>
          <p:nvPr/>
        </p:nvSpPr>
        <p:spPr bwMode="auto">
          <a:xfrm>
            <a:off x="591343" y="2622752"/>
            <a:ext cx="2486025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rgbClr val="006666"/>
                </a:solidFill>
              </a:rPr>
              <a:t>for (</a:t>
            </a:r>
            <a:r>
              <a:rPr lang="en-US" sz="1900" dirty="0" err="1">
                <a:solidFill>
                  <a:srgbClr val="006666"/>
                </a:solidFill>
              </a:rPr>
              <a:t>int</a:t>
            </a:r>
            <a:r>
              <a:rPr lang="en-US" sz="1900" dirty="0">
                <a:solidFill>
                  <a:srgbClr val="006666"/>
                </a:solidFill>
              </a:rPr>
              <a:t> j=0;j&lt;10;j++)</a:t>
            </a:r>
          </a:p>
          <a:p>
            <a:r>
              <a:rPr lang="en-US" sz="1900" dirty="0">
                <a:solidFill>
                  <a:srgbClr val="006666"/>
                </a:solidFill>
              </a:rPr>
              <a:t>{</a:t>
            </a:r>
          </a:p>
          <a:p>
            <a:r>
              <a:rPr lang="en-US" sz="1900" dirty="0">
                <a:solidFill>
                  <a:srgbClr val="006666"/>
                </a:solidFill>
              </a:rPr>
              <a:t>   </a:t>
            </a:r>
            <a:r>
              <a:rPr lang="en-US" sz="1900" dirty="0" err="1">
                <a:solidFill>
                  <a:srgbClr val="006666"/>
                </a:solidFill>
              </a:rPr>
              <a:t>SomeClass</a:t>
            </a:r>
            <a:r>
              <a:rPr lang="en-US" sz="1900" dirty="0">
                <a:solidFill>
                  <a:srgbClr val="006666"/>
                </a:solidFill>
              </a:rPr>
              <a:t> b;</a:t>
            </a:r>
          </a:p>
          <a:p>
            <a:r>
              <a:rPr lang="en-US" sz="1900" dirty="0">
                <a:solidFill>
                  <a:srgbClr val="006666"/>
                </a:solidFill>
              </a:rPr>
              <a:t>   // do something</a:t>
            </a:r>
          </a:p>
          <a:p>
            <a:r>
              <a:rPr lang="en-US" sz="1900" dirty="0">
                <a:solidFill>
                  <a:srgbClr val="006666"/>
                </a:solidFill>
              </a:rPr>
              <a:t>} </a:t>
            </a:r>
          </a:p>
        </p:txBody>
      </p:sp>
      <p:sp>
        <p:nvSpPr>
          <p:cNvPr id="124946" name="Text Box 18"/>
          <p:cNvSpPr txBox="1">
            <a:spLocks noChangeArrowheads="1"/>
          </p:cNvSpPr>
          <p:nvPr/>
        </p:nvSpPr>
        <p:spPr bwMode="auto">
          <a:xfrm>
            <a:off x="591343" y="4461960"/>
            <a:ext cx="4378122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chemeClr val="accent2"/>
                </a:solidFill>
              </a:rPr>
              <a:t>MP3Player *m = </a:t>
            </a:r>
            <a:r>
              <a:rPr lang="en-US" sz="1900" dirty="0">
                <a:solidFill>
                  <a:srgbClr val="006600"/>
                </a:solidFill>
              </a:rPr>
              <a:t>new</a:t>
            </a:r>
            <a:r>
              <a:rPr lang="en-US" sz="1900" dirty="0">
                <a:solidFill>
                  <a:schemeClr val="accent2"/>
                </a:solidFill>
              </a:rPr>
              <a:t> MP3Player;</a:t>
            </a:r>
          </a:p>
          <a:p>
            <a:r>
              <a:rPr lang="en-US" sz="1900" dirty="0">
                <a:solidFill>
                  <a:schemeClr val="accent2"/>
                </a:solidFill>
              </a:rPr>
              <a:t>m-&gt;</a:t>
            </a:r>
            <a:r>
              <a:rPr lang="en-US" sz="1900" dirty="0" err="1">
                <a:solidFill>
                  <a:schemeClr val="accent2"/>
                </a:solidFill>
              </a:rPr>
              <a:t>getSong</a:t>
            </a:r>
            <a:r>
              <a:rPr lang="en-US" sz="1900" dirty="0">
                <a:solidFill>
                  <a:schemeClr val="accent2"/>
                </a:solidFill>
              </a:rPr>
              <a:t>(“www.music.com/x.wav”);</a:t>
            </a:r>
          </a:p>
          <a:p>
            <a:r>
              <a:rPr lang="en-US" sz="1900" dirty="0">
                <a:solidFill>
                  <a:schemeClr val="accent2"/>
                </a:solidFill>
              </a:rPr>
              <a:t>m-&gt;</a:t>
            </a:r>
            <a:r>
              <a:rPr lang="en-US" sz="1900" dirty="0" err="1">
                <a:solidFill>
                  <a:schemeClr val="accent2"/>
                </a:solidFill>
              </a:rPr>
              <a:t>playSong</a:t>
            </a:r>
            <a:r>
              <a:rPr lang="en-US" sz="1900" dirty="0">
                <a:solidFill>
                  <a:schemeClr val="accent2"/>
                </a:solidFill>
              </a:rPr>
              <a:t>();</a:t>
            </a:r>
          </a:p>
          <a:p>
            <a:r>
              <a:rPr lang="en-US" sz="1900" dirty="0">
                <a:solidFill>
                  <a:srgbClr val="006600"/>
                </a:solidFill>
              </a:rPr>
              <a:t>delete m;</a:t>
            </a:r>
          </a:p>
        </p:txBody>
      </p:sp>
      <p:sp>
        <p:nvSpPr>
          <p:cNvPr id="23" name="AutoShape 97"/>
          <p:cNvSpPr>
            <a:spLocks noChangeArrowheads="1"/>
          </p:cNvSpPr>
          <p:nvPr/>
        </p:nvSpPr>
        <p:spPr bwMode="auto">
          <a:xfrm>
            <a:off x="4266480" y="155717"/>
            <a:ext cx="4725730" cy="1450098"/>
          </a:xfrm>
          <a:prstGeom prst="wedgeRoundRectCallout">
            <a:avLst>
              <a:gd name="adj1" fmla="val -89799"/>
              <a:gd name="adj2" fmla="val 76337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endParaRPr lang="en-US" sz="1000" dirty="0">
              <a:solidFill>
                <a:srgbClr val="6600CC"/>
              </a:solidFill>
            </a:endParaRPr>
          </a:p>
          <a:p>
            <a:pPr algn="ctr"/>
            <a:r>
              <a:rPr lang="en-US" dirty="0"/>
              <a:t>Local objects defined in a function are destructed when they 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“go out of scope.”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65231" y="6163109"/>
            <a:ext cx="3975924" cy="384721"/>
            <a:chOff x="547687" y="6035986"/>
            <a:chExt cx="3975924" cy="384721"/>
          </a:xfrm>
        </p:grpSpPr>
        <p:sp>
          <p:nvSpPr>
            <p:cNvPr id="24" name="Line 8"/>
            <p:cNvSpPr>
              <a:spLocks noChangeShapeType="1"/>
            </p:cNvSpPr>
            <p:nvPr/>
          </p:nvSpPr>
          <p:spPr bwMode="auto">
            <a:xfrm flipH="1">
              <a:off x="547687" y="6231486"/>
              <a:ext cx="533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Text Box 9"/>
            <p:cNvSpPr txBox="1">
              <a:spLocks noChangeArrowheads="1"/>
            </p:cNvSpPr>
            <p:nvPr/>
          </p:nvSpPr>
          <p:spPr bwMode="auto">
            <a:xfrm>
              <a:off x="1091261" y="6035986"/>
              <a:ext cx="3432350" cy="3847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900" dirty="0">
                  <a:solidFill>
                    <a:schemeClr val="tx2"/>
                  </a:solidFill>
                </a:rPr>
                <a:t>a’s destructor is called here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642865" y="1804252"/>
            <a:ext cx="18053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SomeClass</a:t>
            </a:r>
            <a:r>
              <a:rPr lang="en-US" dirty="0">
                <a:solidFill>
                  <a:schemeClr val="tx2"/>
                </a:solidFill>
              </a:rPr>
              <a:t> a;</a:t>
            </a:r>
            <a:endParaRPr lang="en-US" dirty="0"/>
          </a:p>
        </p:txBody>
      </p:sp>
      <p:sp>
        <p:nvSpPr>
          <p:cNvPr id="28" name="AutoShape 97"/>
          <p:cNvSpPr>
            <a:spLocks noChangeArrowheads="1"/>
          </p:cNvSpPr>
          <p:nvPr/>
        </p:nvSpPr>
        <p:spPr bwMode="auto">
          <a:xfrm>
            <a:off x="4266480" y="1674785"/>
            <a:ext cx="4725730" cy="1210960"/>
          </a:xfrm>
          <a:prstGeom prst="wedgeRoundRectCallout">
            <a:avLst>
              <a:gd name="adj1" fmla="val -90019"/>
              <a:gd name="adj2" fmla="val 80959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endParaRPr lang="en-US" sz="1000" dirty="0">
              <a:solidFill>
                <a:srgbClr val="6600CC"/>
              </a:solidFill>
            </a:endParaRPr>
          </a:p>
          <a:p>
            <a:r>
              <a:rPr lang="en-US" dirty="0"/>
              <a:t>Local variables defined in a block are destructed when the </a:t>
            </a:r>
            <a:r>
              <a:rPr lang="en-US" dirty="0">
                <a:solidFill>
                  <a:schemeClr val="accent6"/>
                </a:solidFill>
              </a:rPr>
              <a:t>block finishes</a:t>
            </a:r>
            <a:r>
              <a:rPr lang="en-US" dirty="0"/>
              <a:t>.</a:t>
            </a:r>
          </a:p>
        </p:txBody>
      </p:sp>
      <p:sp>
        <p:nvSpPr>
          <p:cNvPr id="29" name="AutoShape 97"/>
          <p:cNvSpPr>
            <a:spLocks noChangeArrowheads="1"/>
          </p:cNvSpPr>
          <p:nvPr/>
        </p:nvSpPr>
        <p:spPr bwMode="auto">
          <a:xfrm>
            <a:off x="6192535" y="4203901"/>
            <a:ext cx="2951465" cy="2612536"/>
          </a:xfrm>
          <a:prstGeom prst="wedgeRoundRectCallout">
            <a:avLst>
              <a:gd name="adj1" fmla="val -118172"/>
              <a:gd name="adj2" fmla="val -31894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endParaRPr lang="en-US" sz="900" dirty="0">
              <a:solidFill>
                <a:srgbClr val="6600CC"/>
              </a:solidFill>
            </a:endParaRPr>
          </a:p>
          <a:p>
            <a:pPr algn="ctr"/>
            <a:r>
              <a:rPr lang="en-US" sz="1800" dirty="0">
                <a:solidFill>
                  <a:schemeClr val="accent2"/>
                </a:solidFill>
              </a:rPr>
              <a:t>Dynamically allocated variables </a:t>
            </a:r>
            <a:br>
              <a:rPr lang="en-US" sz="1800" dirty="0">
                <a:solidFill>
                  <a:schemeClr val="accent2"/>
                </a:solidFill>
              </a:rPr>
            </a:br>
            <a:r>
              <a:rPr lang="en-US" sz="1800" dirty="0">
                <a:solidFill>
                  <a:schemeClr val="accent2"/>
                </a:solidFill>
              </a:rPr>
              <a:t>(e.g., allocated using the </a:t>
            </a:r>
            <a:r>
              <a:rPr lang="en-US" sz="1800" dirty="0">
                <a:solidFill>
                  <a:srgbClr val="006600"/>
                </a:solidFill>
              </a:rPr>
              <a:t>new </a:t>
            </a:r>
            <a:r>
              <a:rPr lang="en-US" sz="1800" dirty="0">
                <a:solidFill>
                  <a:schemeClr val="accent2"/>
                </a:solidFill>
              </a:rPr>
              <a:t>command) are destructed when </a:t>
            </a:r>
            <a:r>
              <a:rPr lang="en-US" sz="1800" dirty="0">
                <a:solidFill>
                  <a:srgbClr val="006666"/>
                </a:solidFill>
              </a:rPr>
              <a:t>delete </a:t>
            </a:r>
            <a:r>
              <a:rPr lang="en-US" sz="1800" dirty="0">
                <a:solidFill>
                  <a:schemeClr val="accent2"/>
                </a:solidFill>
              </a:rPr>
              <a:t>is called, </a:t>
            </a:r>
            <a:r>
              <a:rPr lang="en-US" sz="1800" i="1" dirty="0">
                <a:solidFill>
                  <a:srgbClr val="FF3300"/>
                </a:solidFill>
              </a:rPr>
              <a:t>before </a:t>
            </a:r>
            <a:r>
              <a:rPr lang="en-US" sz="1800" dirty="0">
                <a:solidFill>
                  <a:schemeClr val="accent2"/>
                </a:solidFill>
              </a:rPr>
              <a:t>the memory is actually freed by the OS.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45343" y="3819726"/>
            <a:ext cx="7800976" cy="384175"/>
            <a:chOff x="845343" y="3819726"/>
            <a:chExt cx="7800976" cy="384175"/>
          </a:xfrm>
        </p:grpSpPr>
        <p:sp>
          <p:nvSpPr>
            <p:cNvPr id="30" name="Line 14"/>
            <p:cNvSpPr>
              <a:spLocks noChangeShapeType="1"/>
            </p:cNvSpPr>
            <p:nvPr/>
          </p:nvSpPr>
          <p:spPr bwMode="auto">
            <a:xfrm flipH="1">
              <a:off x="845343" y="4018164"/>
              <a:ext cx="533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Text Box 15"/>
            <p:cNvSpPr txBox="1">
              <a:spLocks noChangeArrowheads="1"/>
            </p:cNvSpPr>
            <p:nvPr/>
          </p:nvSpPr>
          <p:spPr bwMode="auto">
            <a:xfrm>
              <a:off x="1515268" y="3819726"/>
              <a:ext cx="7131051" cy="384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900" dirty="0">
                  <a:solidFill>
                    <a:schemeClr val="tx2"/>
                  </a:solidFill>
                </a:rPr>
                <a:t>b’s destructor is called each time we hit the end of the block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763349" y="5365041"/>
            <a:ext cx="4332993" cy="800219"/>
            <a:chOff x="1869281" y="5373188"/>
            <a:chExt cx="4332993" cy="800219"/>
          </a:xfrm>
        </p:grpSpPr>
        <p:sp>
          <p:nvSpPr>
            <p:cNvPr id="21" name="Text Box 20"/>
            <p:cNvSpPr txBox="1">
              <a:spLocks noChangeArrowheads="1"/>
            </p:cNvSpPr>
            <p:nvPr/>
          </p:nvSpPr>
          <p:spPr bwMode="auto">
            <a:xfrm>
              <a:off x="2386806" y="5373188"/>
              <a:ext cx="3815468" cy="800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6"/>
                  </a:solidFill>
                </a:rPr>
                <a:t>m’s </a:t>
              </a:r>
              <a:r>
                <a:rPr lang="en-US" sz="1800" dirty="0"/>
                <a:t>destructor is called </a:t>
              </a:r>
              <a:r>
                <a:rPr lang="en-US" sz="1800" dirty="0">
                  <a:solidFill>
                    <a:schemeClr val="tx2"/>
                  </a:solidFill>
                </a:rPr>
                <a:t>here </a:t>
              </a:r>
              <a:br>
                <a:rPr lang="en-US" sz="1800" dirty="0">
                  <a:solidFill>
                    <a:schemeClr val="tx2"/>
                  </a:solidFill>
                </a:rPr>
              </a:br>
              <a:r>
                <a:rPr lang="en-US" sz="1400" dirty="0">
                  <a:solidFill>
                    <a:srgbClr val="FF0000"/>
                  </a:solidFill>
                </a:rPr>
                <a:t>(if you don’t use </a:t>
              </a:r>
              <a:r>
                <a:rPr lang="en-US" sz="1400" dirty="0">
                  <a:solidFill>
                    <a:srgbClr val="006600"/>
                  </a:solidFill>
                </a:rPr>
                <a:t>delete</a:t>
              </a:r>
              <a:r>
                <a:rPr lang="en-US" sz="1400" dirty="0">
                  <a:solidFill>
                    <a:srgbClr val="FF0000"/>
                  </a:solidFill>
                </a:rPr>
                <a:t>, m’s </a:t>
              </a:r>
              <a:r>
                <a:rPr lang="en-US" sz="1400" dirty="0" err="1">
                  <a:solidFill>
                    <a:srgbClr val="FF0000"/>
                  </a:solidFill>
                </a:rPr>
                <a:t>d’tor</a:t>
              </a:r>
              <a:r>
                <a:rPr lang="en-US" sz="1400" dirty="0">
                  <a:solidFill>
                    <a:srgbClr val="FF0000"/>
                  </a:solidFill>
                </a:rPr>
                <a:t> is </a:t>
              </a:r>
              <a:r>
                <a:rPr lang="en-US" sz="1400" b="1" i="1" dirty="0">
                  <a:solidFill>
                    <a:srgbClr val="FF0000"/>
                  </a:solidFill>
                </a:rPr>
                <a:t>never</a:t>
              </a:r>
              <a:r>
                <a:rPr lang="en-US" sz="1400" dirty="0">
                  <a:solidFill>
                    <a:srgbClr val="FF0000"/>
                  </a:solidFill>
                </a:rPr>
                <a:t>  </a:t>
              </a:r>
              <a:br>
                <a:rPr lang="en-US" sz="1400" dirty="0">
                  <a:solidFill>
                    <a:srgbClr val="FF0000"/>
                  </a:solidFill>
                </a:rPr>
              </a:br>
              <a:r>
                <a:rPr lang="en-US" sz="1400" dirty="0">
                  <a:solidFill>
                    <a:srgbClr val="FF0000"/>
                  </a:solidFill>
                </a:rPr>
                <a:t>called – </a:t>
              </a:r>
              <a:r>
                <a:rPr lang="en-US" sz="1400" b="1" i="1" dirty="0">
                  <a:solidFill>
                    <a:srgbClr val="FF0000"/>
                  </a:solidFill>
                </a:rPr>
                <a:t>not even when the program ends!</a:t>
              </a:r>
              <a:r>
                <a:rPr lang="en-US" sz="1400" dirty="0">
                  <a:solidFill>
                    <a:srgbClr val="FF0000"/>
                  </a:solidFill>
                </a:rPr>
                <a:t>)</a:t>
              </a:r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 flipH="1">
              <a:off x="1869281" y="5538288"/>
              <a:ext cx="53340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4AA160-12F8-A148-97BE-5084921C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3B2F3-5146-4113-A273-54BF0FD5C58E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4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4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4" grpId="0"/>
      <p:bldP spid="124940" grpId="0"/>
      <p:bldP spid="124946" grpId="0"/>
      <p:bldP spid="23" grpId="0" animBg="1"/>
      <p:bldP spid="3" grpId="0"/>
      <p:bldP spid="28" grpId="0" animBg="1"/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ChangeArrowheads="1"/>
          </p:cNvSpPr>
          <p:nvPr/>
        </p:nvSpPr>
        <p:spPr bwMode="auto">
          <a:xfrm>
            <a:off x="685800" y="-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Destructors</a:t>
            </a:r>
          </a:p>
        </p:txBody>
      </p:sp>
      <p:sp>
        <p:nvSpPr>
          <p:cNvPr id="124931" name="Text Box 3"/>
          <p:cNvSpPr txBox="1">
            <a:spLocks noChangeArrowheads="1"/>
          </p:cNvSpPr>
          <p:nvPr/>
        </p:nvSpPr>
        <p:spPr bwMode="auto">
          <a:xfrm>
            <a:off x="228600" y="685800"/>
            <a:ext cx="5730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tx2"/>
                </a:solidFill>
              </a:rPr>
              <a:t>So when is a destructor called anyway?</a:t>
            </a:r>
          </a:p>
        </p:txBody>
      </p:sp>
      <p:sp>
        <p:nvSpPr>
          <p:cNvPr id="124934" name="Text Box 6"/>
          <p:cNvSpPr txBox="1">
            <a:spLocks noChangeArrowheads="1"/>
          </p:cNvSpPr>
          <p:nvPr/>
        </p:nvSpPr>
        <p:spPr bwMode="auto">
          <a:xfrm>
            <a:off x="319087" y="1263650"/>
            <a:ext cx="2236510" cy="5278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chemeClr val="tx2"/>
                </a:solidFill>
              </a:rPr>
              <a:t>void Dingleberry()</a:t>
            </a:r>
          </a:p>
          <a:p>
            <a:r>
              <a:rPr lang="en-US" sz="1900" dirty="0">
                <a:solidFill>
                  <a:schemeClr val="tx2"/>
                </a:solidFill>
              </a:rPr>
              <a:t>{ </a:t>
            </a: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r>
              <a:rPr lang="en-US" sz="1900" dirty="0">
                <a:solidFill>
                  <a:schemeClr val="tx2"/>
                </a:solidFill>
              </a:rPr>
              <a:t> </a:t>
            </a: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900" dirty="0">
              <a:solidFill>
                <a:schemeClr val="tx2"/>
              </a:solidFill>
            </a:endParaRPr>
          </a:p>
          <a:p>
            <a:endParaRPr lang="en-US" sz="1100" dirty="0">
              <a:solidFill>
                <a:schemeClr val="tx2"/>
              </a:solidFill>
            </a:endParaRPr>
          </a:p>
          <a:p>
            <a:endParaRPr lang="en-US" sz="1100" dirty="0">
              <a:solidFill>
                <a:schemeClr val="tx2"/>
              </a:solidFill>
            </a:endParaRPr>
          </a:p>
          <a:p>
            <a:br>
              <a:rPr lang="en-US" sz="1100" dirty="0">
                <a:solidFill>
                  <a:schemeClr val="tx2"/>
                </a:solidFill>
              </a:rPr>
            </a:br>
            <a:r>
              <a:rPr lang="en-US" sz="1900" dirty="0">
                <a:solidFill>
                  <a:schemeClr val="tx2"/>
                </a:solidFill>
              </a:rPr>
              <a:t>}  </a:t>
            </a:r>
          </a:p>
        </p:txBody>
      </p:sp>
      <p:sp>
        <p:nvSpPr>
          <p:cNvPr id="124940" name="Text Box 12"/>
          <p:cNvSpPr txBox="1">
            <a:spLocks noChangeArrowheads="1"/>
          </p:cNvSpPr>
          <p:nvPr/>
        </p:nvSpPr>
        <p:spPr bwMode="auto">
          <a:xfrm>
            <a:off x="591343" y="2622752"/>
            <a:ext cx="2486025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rgbClr val="006666"/>
                </a:solidFill>
              </a:rPr>
              <a:t>for (</a:t>
            </a:r>
            <a:r>
              <a:rPr lang="en-US" sz="1900" dirty="0" err="1">
                <a:solidFill>
                  <a:srgbClr val="006666"/>
                </a:solidFill>
              </a:rPr>
              <a:t>int</a:t>
            </a:r>
            <a:r>
              <a:rPr lang="en-US" sz="1900" dirty="0">
                <a:solidFill>
                  <a:srgbClr val="006666"/>
                </a:solidFill>
              </a:rPr>
              <a:t> j=0;j&lt;10;j++)</a:t>
            </a:r>
          </a:p>
          <a:p>
            <a:r>
              <a:rPr lang="en-US" sz="1900" dirty="0">
                <a:solidFill>
                  <a:srgbClr val="006666"/>
                </a:solidFill>
              </a:rPr>
              <a:t>{</a:t>
            </a:r>
          </a:p>
          <a:p>
            <a:r>
              <a:rPr lang="en-US" sz="1900" dirty="0">
                <a:solidFill>
                  <a:srgbClr val="006666"/>
                </a:solidFill>
              </a:rPr>
              <a:t>   </a:t>
            </a:r>
            <a:r>
              <a:rPr lang="en-US" sz="1900" dirty="0" err="1">
                <a:solidFill>
                  <a:srgbClr val="006666"/>
                </a:solidFill>
              </a:rPr>
              <a:t>SomeClass</a:t>
            </a:r>
            <a:r>
              <a:rPr lang="en-US" sz="1900" dirty="0">
                <a:solidFill>
                  <a:srgbClr val="006666"/>
                </a:solidFill>
              </a:rPr>
              <a:t> b;</a:t>
            </a:r>
          </a:p>
          <a:p>
            <a:r>
              <a:rPr lang="en-US" sz="1900" dirty="0">
                <a:solidFill>
                  <a:srgbClr val="006666"/>
                </a:solidFill>
              </a:rPr>
              <a:t>   // do something</a:t>
            </a:r>
          </a:p>
          <a:p>
            <a:r>
              <a:rPr lang="en-US" sz="1900" dirty="0">
                <a:solidFill>
                  <a:srgbClr val="006666"/>
                </a:solidFill>
              </a:rPr>
              <a:t>} </a:t>
            </a:r>
          </a:p>
        </p:txBody>
      </p:sp>
      <p:sp>
        <p:nvSpPr>
          <p:cNvPr id="23" name="AutoShape 97"/>
          <p:cNvSpPr>
            <a:spLocks noChangeArrowheads="1"/>
          </p:cNvSpPr>
          <p:nvPr/>
        </p:nvSpPr>
        <p:spPr bwMode="auto">
          <a:xfrm>
            <a:off x="4266480" y="417951"/>
            <a:ext cx="4725730" cy="1450098"/>
          </a:xfrm>
          <a:prstGeom prst="wedgeRoundRectCallout">
            <a:avLst>
              <a:gd name="adj1" fmla="val -79904"/>
              <a:gd name="adj2" fmla="val 78487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endParaRPr lang="en-US" sz="1000" dirty="0">
              <a:solidFill>
                <a:srgbClr val="6600CC"/>
              </a:solidFill>
            </a:endParaRPr>
          </a:p>
          <a:p>
            <a:pPr algn="ctr"/>
            <a:r>
              <a:rPr lang="en-US" dirty="0"/>
              <a:t>Finally, when you define an </a:t>
            </a:r>
            <a:r>
              <a:rPr lang="en-US" dirty="0">
                <a:solidFill>
                  <a:srgbClr val="6600CC"/>
                </a:solidFill>
              </a:rPr>
              <a:t>array</a:t>
            </a:r>
            <a:r>
              <a:rPr lang="en-US" dirty="0"/>
              <a:t> of </a:t>
            </a:r>
            <a:r>
              <a:rPr lang="en-US" dirty="0">
                <a:solidFill>
                  <a:srgbClr val="FF0000"/>
                </a:solidFill>
              </a:rPr>
              <a:t>N items</a:t>
            </a:r>
            <a:r>
              <a:rPr lang="en-US" dirty="0"/>
              <a:t>, the </a:t>
            </a:r>
            <a:r>
              <a:rPr lang="en-US" dirty="0">
                <a:solidFill>
                  <a:srgbClr val="FF0000"/>
                </a:solidFill>
              </a:rPr>
              <a:t>destructor</a:t>
            </a:r>
            <a:r>
              <a:rPr lang="en-US" dirty="0"/>
              <a:t> is called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N times </a:t>
            </a:r>
            <a:r>
              <a:rPr lang="en-US" dirty="0"/>
              <a:t>when the array goes away…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2865" y="1804252"/>
            <a:ext cx="18053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SomeClass</a:t>
            </a:r>
            <a:r>
              <a:rPr lang="en-US" dirty="0">
                <a:solidFill>
                  <a:schemeClr val="tx2"/>
                </a:solidFill>
              </a:rPr>
              <a:t> a;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29009" y="2102126"/>
            <a:ext cx="23310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SomeClass</a:t>
            </a:r>
            <a:r>
              <a:rPr lang="en-US" dirty="0">
                <a:solidFill>
                  <a:srgbClr val="7030A0"/>
                </a:solidFill>
              </a:rPr>
              <a:t> x[</a:t>
            </a:r>
            <a:r>
              <a:rPr lang="en-US" dirty="0">
                <a:solidFill>
                  <a:srgbClr val="FF0000"/>
                </a:solidFill>
              </a:rPr>
              <a:t>42</a:t>
            </a:r>
            <a:r>
              <a:rPr lang="en-US" dirty="0">
                <a:solidFill>
                  <a:srgbClr val="7030A0"/>
                </a:solidFill>
              </a:rPr>
              <a:t>];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29009" y="6349657"/>
            <a:ext cx="5843126" cy="384721"/>
            <a:chOff x="305951" y="5972789"/>
            <a:chExt cx="5843126" cy="384721"/>
          </a:xfrm>
        </p:grpSpPr>
        <p:sp>
          <p:nvSpPr>
            <p:cNvPr id="22" name="Line 8"/>
            <p:cNvSpPr>
              <a:spLocks noChangeShapeType="1"/>
            </p:cNvSpPr>
            <p:nvPr/>
          </p:nvSpPr>
          <p:spPr bwMode="auto">
            <a:xfrm flipH="1" flipV="1">
              <a:off x="305951" y="5972789"/>
              <a:ext cx="547256" cy="19236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Text Box 9"/>
            <p:cNvSpPr txBox="1">
              <a:spLocks noChangeArrowheads="1"/>
            </p:cNvSpPr>
            <p:nvPr/>
          </p:nvSpPr>
          <p:spPr bwMode="auto">
            <a:xfrm>
              <a:off x="842816" y="5972789"/>
              <a:ext cx="5306261" cy="3847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900" dirty="0">
                  <a:solidFill>
                    <a:schemeClr val="tx2"/>
                  </a:solidFill>
                </a:rPr>
                <a:t>The destructor is called </a:t>
              </a:r>
              <a:r>
                <a:rPr lang="en-US" sz="1900" dirty="0">
                  <a:solidFill>
                    <a:srgbClr val="FF0000"/>
                  </a:solidFill>
                </a:rPr>
                <a:t>42 times </a:t>
              </a:r>
              <a:r>
                <a:rPr lang="en-US" sz="1900" dirty="0">
                  <a:solidFill>
                    <a:schemeClr val="tx2"/>
                  </a:solidFill>
                </a:rPr>
                <a:t>for x here!</a:t>
              </a:r>
            </a:p>
          </p:txBody>
        </p:sp>
      </p:grpSp>
      <p:sp>
        <p:nvSpPr>
          <p:cNvPr id="27" name="Text Box 18"/>
          <p:cNvSpPr txBox="1">
            <a:spLocks noChangeArrowheads="1"/>
          </p:cNvSpPr>
          <p:nvPr/>
        </p:nvSpPr>
        <p:spPr bwMode="auto">
          <a:xfrm>
            <a:off x="591343" y="4461960"/>
            <a:ext cx="4378122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900" dirty="0">
                <a:solidFill>
                  <a:schemeClr val="accent2"/>
                </a:solidFill>
              </a:rPr>
              <a:t>MP3Player *m = </a:t>
            </a:r>
            <a:r>
              <a:rPr lang="en-US" sz="1900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n-US" sz="1900" dirty="0">
                <a:solidFill>
                  <a:schemeClr val="accent2"/>
                </a:solidFill>
              </a:rPr>
              <a:t> MP3Player;</a:t>
            </a:r>
          </a:p>
          <a:p>
            <a:r>
              <a:rPr lang="en-US" sz="1900" dirty="0">
                <a:solidFill>
                  <a:schemeClr val="accent2"/>
                </a:solidFill>
              </a:rPr>
              <a:t>m-&gt;</a:t>
            </a:r>
            <a:r>
              <a:rPr lang="en-US" sz="1900" dirty="0" err="1">
                <a:solidFill>
                  <a:schemeClr val="accent2"/>
                </a:solidFill>
              </a:rPr>
              <a:t>getSong</a:t>
            </a:r>
            <a:r>
              <a:rPr lang="en-US" sz="1900" dirty="0">
                <a:solidFill>
                  <a:schemeClr val="accent2"/>
                </a:solidFill>
              </a:rPr>
              <a:t>(“www.music.com/x.wav”);</a:t>
            </a:r>
          </a:p>
          <a:p>
            <a:r>
              <a:rPr lang="en-US" sz="1900" dirty="0">
                <a:solidFill>
                  <a:schemeClr val="accent2"/>
                </a:solidFill>
              </a:rPr>
              <a:t>m-&gt;</a:t>
            </a:r>
            <a:r>
              <a:rPr lang="en-US" sz="1900" dirty="0" err="1">
                <a:solidFill>
                  <a:schemeClr val="accent2"/>
                </a:solidFill>
              </a:rPr>
              <a:t>playSong</a:t>
            </a:r>
            <a:r>
              <a:rPr lang="en-US" sz="1900" dirty="0">
                <a:solidFill>
                  <a:schemeClr val="accent2"/>
                </a:solidFill>
              </a:rPr>
              <a:t>();</a:t>
            </a:r>
          </a:p>
          <a:p>
            <a:r>
              <a:rPr lang="en-US" sz="1900" dirty="0">
                <a:solidFill>
                  <a:schemeClr val="accent1">
                    <a:lumMod val="75000"/>
                  </a:schemeClr>
                </a:solidFill>
              </a:rPr>
              <a:t>delete m;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6EA26F-7972-DA4B-9C0C-A20F2527E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3B2F3-5146-4113-A273-54BF0FD5C58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03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509047" y="37708"/>
            <a:ext cx="828851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Class Composition</a:t>
            </a:r>
          </a:p>
          <a:p>
            <a:pPr algn="ctr"/>
            <a:r>
              <a:rPr lang="en-US" sz="3200" dirty="0">
                <a:solidFill>
                  <a:srgbClr val="FF0000"/>
                </a:solidFill>
              </a:rPr>
              <a:t>What’s the big picture?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09047" y="1279591"/>
            <a:ext cx="6042582" cy="542818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29" y="1279591"/>
            <a:ext cx="2402823" cy="1307822"/>
          </a:xfrm>
          <a:prstGeom prst="rect">
            <a:avLst/>
          </a:prstGeom>
        </p:spPr>
      </p:pic>
      <p:sp>
        <p:nvSpPr>
          <p:cNvPr id="3" name="Text Box 3">
            <a:extLst>
              <a:ext uri="{FF2B5EF4-FFF2-40B4-BE49-F238E27FC236}">
                <a16:creationId xmlns:a16="http://schemas.microsoft.com/office/drawing/2014/main" id="{A36D89BF-CEC4-4969-8CE9-47DB64808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583" y="1354972"/>
            <a:ext cx="584405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Class composition </a:t>
            </a:r>
            <a:r>
              <a:rPr lang="en-US" sz="2400" dirty="0"/>
              <a:t>is when a class contains one or more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7030A0"/>
                </a:solidFill>
              </a:rPr>
              <a:t>member variables</a:t>
            </a:r>
            <a:r>
              <a:rPr lang="en-US" sz="2400" dirty="0"/>
              <a:t> that are </a:t>
            </a:r>
            <a:r>
              <a:rPr lang="en-US" sz="2400" dirty="0">
                <a:solidFill>
                  <a:srgbClr val="7030A0"/>
                </a:solidFill>
              </a:rPr>
              <a:t>also classes</a:t>
            </a:r>
            <a:r>
              <a:rPr lang="en-US" sz="2400" dirty="0"/>
              <a:t>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1BCB769-81DB-4212-9528-0A8F667AFE8A}"/>
              </a:ext>
            </a:extLst>
          </p:cNvPr>
          <p:cNvGrpSpPr/>
          <p:nvPr/>
        </p:nvGrpSpPr>
        <p:grpSpPr>
          <a:xfrm>
            <a:off x="709749" y="2831401"/>
            <a:ext cx="4648200" cy="3670220"/>
            <a:chOff x="709749" y="2681172"/>
            <a:chExt cx="4648200" cy="3670220"/>
          </a:xfrm>
        </p:grpSpPr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41E2703-913E-4D40-B24E-9611586DCC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749" y="2681172"/>
              <a:ext cx="2549434" cy="3666369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9D4E5E8-4B5F-428F-A0DA-18062AC406BA}"/>
                </a:ext>
              </a:extLst>
            </p:cNvPr>
            <p:cNvGrpSpPr/>
            <p:nvPr/>
          </p:nvGrpSpPr>
          <p:grpSpPr>
            <a:xfrm>
              <a:off x="785949" y="2697237"/>
              <a:ext cx="4572000" cy="3654155"/>
              <a:chOff x="785949" y="2697237"/>
              <a:chExt cx="4572000" cy="3654155"/>
            </a:xfrm>
          </p:grpSpPr>
          <p:sp>
            <p:nvSpPr>
              <p:cNvPr id="18" name="Text Box 5">
                <a:extLst>
                  <a:ext uri="{FF2B5EF4-FFF2-40B4-BE49-F238E27FC236}">
                    <a16:creationId xmlns:a16="http://schemas.microsoft.com/office/drawing/2014/main" id="{E62F3F43-E0BF-4636-B170-ADB8714817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98649" y="2697237"/>
                <a:ext cx="1691489" cy="22159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>
                    <a:solidFill>
                      <a:schemeClr val="accent1">
                        <a:lumMod val="50000"/>
                      </a:schemeClr>
                    </a:solidFill>
                  </a:rPr>
                  <a:t>class Player { </a:t>
                </a:r>
                <a:br>
                  <a:rPr lang="en-US" sz="1800" dirty="0">
                    <a:solidFill>
                      <a:schemeClr val="accent1">
                        <a:lumMod val="50000"/>
                      </a:schemeClr>
                    </a:solidFill>
                  </a:rPr>
                </a:br>
                <a:r>
                  <a:rPr lang="en-US" sz="1800" dirty="0">
                    <a:solidFill>
                      <a:schemeClr val="accent1">
                        <a:lumMod val="50000"/>
                      </a:schemeClr>
                    </a:solidFill>
                  </a:rPr>
                  <a:t>  … </a:t>
                </a:r>
                <a:br>
                  <a:rPr lang="en-US" sz="1800" dirty="0">
                    <a:solidFill>
                      <a:schemeClr val="accent1">
                        <a:lumMod val="50000"/>
                      </a:schemeClr>
                    </a:solidFill>
                  </a:rPr>
                </a:br>
                <a:r>
                  <a:rPr lang="en-US" sz="1800" dirty="0">
                    <a:solidFill>
                      <a:schemeClr val="accent1">
                        <a:lumMod val="50000"/>
                      </a:schemeClr>
                    </a:solidFill>
                  </a:rPr>
                  <a:t>};</a:t>
                </a:r>
              </a:p>
              <a:p>
                <a:endParaRPr lang="en-US" sz="10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r>
                  <a:rPr lang="en-US" sz="1800" dirty="0">
                    <a:solidFill>
                      <a:schemeClr val="accent1">
                        <a:lumMod val="50000"/>
                      </a:schemeClr>
                    </a:solidFill>
                  </a:rPr>
                  <a:t>class Enemy { </a:t>
                </a:r>
                <a:br>
                  <a:rPr lang="en-US" sz="1800" dirty="0">
                    <a:solidFill>
                      <a:schemeClr val="accent1">
                        <a:lumMod val="50000"/>
                      </a:schemeClr>
                    </a:solidFill>
                  </a:rPr>
                </a:br>
                <a:r>
                  <a:rPr lang="en-US" sz="1800" dirty="0">
                    <a:solidFill>
                      <a:schemeClr val="accent1">
                        <a:lumMod val="50000"/>
                      </a:schemeClr>
                    </a:solidFill>
                  </a:rPr>
                  <a:t>  … </a:t>
                </a:r>
                <a:br>
                  <a:rPr lang="en-US" sz="1800" dirty="0">
                    <a:solidFill>
                      <a:schemeClr val="accent1">
                        <a:lumMod val="50000"/>
                      </a:schemeClr>
                    </a:solidFill>
                  </a:rPr>
                </a:br>
                <a:r>
                  <a:rPr lang="en-US" sz="1800" dirty="0">
                    <a:solidFill>
                      <a:schemeClr val="accent1">
                        <a:lumMod val="50000"/>
                      </a:schemeClr>
                    </a:solidFill>
                  </a:rPr>
                  <a:t>};</a:t>
                </a:r>
              </a:p>
              <a:p>
                <a:endParaRPr lang="en-US" sz="1000" dirty="0">
                  <a:solidFill>
                    <a:schemeClr val="accent2"/>
                  </a:solidFill>
                </a:endParaRPr>
              </a:p>
              <a:p>
                <a:endParaRPr lang="en-US" sz="1000" dirty="0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B33BC6B-613E-4202-89EB-7843C8EA5D2F}"/>
                  </a:ext>
                </a:extLst>
              </p:cNvPr>
              <p:cNvSpPr/>
              <p:nvPr/>
            </p:nvSpPr>
            <p:spPr>
              <a:xfrm>
                <a:off x="785949" y="4597066"/>
                <a:ext cx="4572000" cy="175432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1800" dirty="0"/>
                  <a:t>class </a:t>
                </a:r>
                <a:r>
                  <a:rPr lang="en-US" sz="1800" dirty="0" err="1">
                    <a:solidFill>
                      <a:schemeClr val="accent6"/>
                    </a:solidFill>
                  </a:rPr>
                  <a:t>VideoGame</a:t>
                </a:r>
                <a:r>
                  <a:rPr lang="en-US" sz="1800" dirty="0">
                    <a:solidFill>
                      <a:schemeClr val="accent6"/>
                    </a:solidFill>
                  </a:rPr>
                  <a:t> </a:t>
                </a:r>
                <a:r>
                  <a:rPr lang="en-US" sz="1800" dirty="0"/>
                  <a:t>{</a:t>
                </a:r>
              </a:p>
              <a:p>
                <a:r>
                  <a:rPr lang="en-US" sz="1800" dirty="0"/>
                  <a:t>  ...</a:t>
                </a:r>
              </a:p>
              <a:p>
                <a:r>
                  <a:rPr lang="en-US" sz="1800" dirty="0"/>
                  <a:t>private: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 </a:t>
                </a:r>
                <a:r>
                  <a:rPr lang="en-US" sz="1800" dirty="0">
                    <a:solidFill>
                      <a:schemeClr val="accent1">
                        <a:lumMod val="50000"/>
                      </a:schemeClr>
                    </a:solidFill>
                  </a:rPr>
                  <a:t>Player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1800" dirty="0" err="1">
                    <a:solidFill>
                      <a:srgbClr val="FF0000"/>
                    </a:solidFill>
                  </a:rPr>
                  <a:t>user_hero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;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 </a:t>
                </a:r>
                <a:r>
                  <a:rPr lang="en-US" sz="1800" dirty="0">
                    <a:solidFill>
                      <a:schemeClr val="accent1">
                        <a:lumMod val="50000"/>
                      </a:schemeClr>
                    </a:solidFill>
                  </a:rPr>
                  <a:t>Enemy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 </a:t>
                </a:r>
                <a:r>
                  <a:rPr lang="en-US" sz="1800" dirty="0">
                    <a:solidFill>
                      <a:srgbClr val="FF0000"/>
                    </a:solidFill>
                  </a:rPr>
                  <a:t>enemies[10]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;</a:t>
                </a:r>
              </a:p>
              <a:p>
                <a:r>
                  <a:rPr lang="en-US" sz="1800" dirty="0"/>
                  <a:t>};</a:t>
                </a:r>
              </a:p>
            </p:txBody>
          </p:sp>
        </p:grpSp>
      </p:grpSp>
      <p:sp>
        <p:nvSpPr>
          <p:cNvPr id="6" name="Right Arrow 21">
            <a:extLst>
              <a:ext uri="{FF2B5EF4-FFF2-40B4-BE49-F238E27FC236}">
                <a16:creationId xmlns:a16="http://schemas.microsoft.com/office/drawing/2014/main" id="{4CE22A07-DA7B-4AF8-AD1A-EB4335D026A7}"/>
              </a:ext>
            </a:extLst>
          </p:cNvPr>
          <p:cNvSpPr/>
          <p:nvPr/>
        </p:nvSpPr>
        <p:spPr bwMode="auto">
          <a:xfrm flipH="1">
            <a:off x="3163588" y="5196585"/>
            <a:ext cx="2420786" cy="1406188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Class Composition</a:t>
            </a:r>
          </a:p>
        </p:txBody>
      </p:sp>
      <p:sp>
        <p:nvSpPr>
          <p:cNvPr id="29" name="Text Box 3">
            <a:extLst>
              <a:ext uri="{FF2B5EF4-FFF2-40B4-BE49-F238E27FC236}">
                <a16:creationId xmlns:a16="http://schemas.microsoft.com/office/drawing/2014/main" id="{7FE5B7A3-65C7-49E4-9EF5-325AF1EE01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9183" y="2906447"/>
            <a:ext cx="3190875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important thing to watch out for in the next set of slides is the process/syntax C++ uses to initialize these member variables.</a:t>
            </a:r>
          </a:p>
        </p:txBody>
      </p:sp>
      <p:sp>
        <p:nvSpPr>
          <p:cNvPr id="13" name="Rectangle: Beveled 12">
            <a:extLst>
              <a:ext uri="{FF2B5EF4-FFF2-40B4-BE49-F238E27FC236}">
                <a16:creationId xmlns:a16="http://schemas.microsoft.com/office/drawing/2014/main" id="{8B4F3C4E-AC61-4B3E-A798-DFAF37BC2471}"/>
              </a:ext>
            </a:extLst>
          </p:cNvPr>
          <p:cNvSpPr/>
          <p:nvPr/>
        </p:nvSpPr>
        <p:spPr bwMode="auto">
          <a:xfrm>
            <a:off x="6597233" y="4361229"/>
            <a:ext cx="2412488" cy="2324614"/>
          </a:xfrm>
          <a:prstGeom prst="bevel">
            <a:avLst>
              <a:gd name="adj" fmla="val 5047"/>
            </a:avLst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Uses: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Class composition is required in most C++ classes – you build classes using other classes!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E0D96F-8805-C443-954A-71D118AFE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A3E27-F665-4496-9E0F-5CB4951E806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98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29" grpId="0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4950270" y="2042564"/>
            <a:ext cx="4051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</a:rPr>
              <a:t>COMPOSITION</a:t>
            </a:r>
          </a:p>
          <a:p>
            <a:pPr algn="ctr"/>
            <a:r>
              <a:rPr lang="en-US" dirty="0">
                <a:solidFill>
                  <a:srgbClr val="7030A0"/>
                </a:solidFill>
              </a:rPr>
              <a:t>CONSTRUCTION RULE: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1296" y="-318184"/>
            <a:ext cx="4205604" cy="1143000"/>
          </a:xfrm>
        </p:spPr>
        <p:txBody>
          <a:bodyPr/>
          <a:lstStyle/>
          <a:p>
            <a:r>
              <a:rPr lang="en-US" sz="3600" dirty="0"/>
              <a:t>Class Composition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18448" y="680446"/>
            <a:ext cx="4051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 how does </a:t>
            </a:r>
            <a:r>
              <a:rPr lang="en-US" dirty="0">
                <a:solidFill>
                  <a:srgbClr val="FF0000"/>
                </a:solidFill>
              </a:rPr>
              <a:t>construction</a:t>
            </a:r>
            <a:r>
              <a:rPr lang="en-US" dirty="0"/>
              <a:t> work when we use class composition?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86848" y="3283143"/>
            <a:ext cx="4557281" cy="3016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class </a:t>
            </a:r>
            <a:r>
              <a:rPr lang="en-US" sz="1800" dirty="0" err="1">
                <a:solidFill>
                  <a:srgbClr val="6600CC"/>
                </a:solidFill>
              </a:rPr>
              <a:t>HungryNerd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600" dirty="0"/>
              <a:t>{</a:t>
            </a:r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public:</a:t>
            </a: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6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600" dirty="0">
              <a:solidFill>
                <a:srgbClr val="6600CC"/>
              </a:solidFill>
            </a:endParaRPr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private: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br>
              <a:rPr lang="en-US" sz="1200" b="1" dirty="0"/>
            </a:br>
            <a:endParaRPr lang="en-US" sz="1200" b="1" dirty="0"/>
          </a:p>
          <a:p>
            <a:endParaRPr lang="en-US" sz="1200" b="1" dirty="0"/>
          </a:p>
          <a:p>
            <a:r>
              <a:rPr lang="en-US" sz="1500" dirty="0"/>
              <a:t>};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8557" y="5350540"/>
            <a:ext cx="23615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   </a:t>
            </a:r>
            <a:r>
              <a:rPr lang="en-US" sz="1800"/>
              <a:t>Stomach myBelly;</a:t>
            </a:r>
            <a:br>
              <a:rPr lang="en-US" sz="1800" dirty="0"/>
            </a:br>
            <a:r>
              <a:rPr lang="en-US" sz="1800" dirty="0"/>
              <a:t>   Brain       </a:t>
            </a:r>
            <a:r>
              <a:rPr lang="en-US" sz="1800" dirty="0" err="1"/>
              <a:t>myBrain</a:t>
            </a:r>
            <a:r>
              <a:rPr lang="en-US" sz="1800" dirty="0"/>
              <a:t>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177" y="1431728"/>
            <a:ext cx="405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Let’s look at three classes…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39396" y="38178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  </a:t>
            </a:r>
            <a:r>
              <a:rPr lang="en-US" sz="1800" dirty="0" err="1">
                <a:solidFill>
                  <a:srgbClr val="FF0000"/>
                </a:solidFill>
              </a:rPr>
              <a:t>HungryNerd</a:t>
            </a:r>
            <a:r>
              <a:rPr lang="en-US" sz="1800" dirty="0">
                <a:solidFill>
                  <a:srgbClr val="FF0000"/>
                </a:solidFill>
              </a:rPr>
              <a:t>()</a:t>
            </a:r>
            <a:br>
              <a:rPr lang="en-US" sz="1800" dirty="0">
                <a:solidFill>
                  <a:srgbClr val="FF0000"/>
                </a:solidFill>
              </a:rPr>
            </a:b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37640" y="4032129"/>
            <a:ext cx="4572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  </a:t>
            </a:r>
            <a:r>
              <a:rPr lang="en-US" sz="1400" b="1" dirty="0">
                <a:solidFill>
                  <a:srgbClr val="FF0000"/>
                </a:solidFill>
              </a:rPr>
              <a:t>{</a:t>
            </a:r>
            <a:endParaRPr lang="en-US" sz="1800" b="1" dirty="0">
              <a:solidFill>
                <a:srgbClr val="FF0000"/>
              </a:solidFill>
            </a:endParaRPr>
          </a:p>
          <a:p>
            <a:r>
              <a:rPr lang="en-US" sz="1800">
                <a:solidFill>
                  <a:srgbClr val="FF0000"/>
                </a:solidFill>
              </a:rPr>
              <a:t>       myBelly.</a:t>
            </a:r>
            <a:r>
              <a:rPr lang="en-US" sz="1800" dirty="0" err="1">
                <a:solidFill>
                  <a:srgbClr val="FF0000"/>
                </a:solidFill>
              </a:rPr>
              <a:t>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>
                <a:solidFill>
                  <a:srgbClr val="FF0000"/>
                </a:solidFill>
              </a:rPr>
              <a:t>       </a:t>
            </a:r>
            <a:r>
              <a:rPr lang="en-US" sz="1800" dirty="0" err="1">
                <a:solidFill>
                  <a:srgbClr val="FF0000"/>
                </a:solidFill>
              </a:rPr>
              <a:t>myBrain.think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400" b="1" dirty="0">
                <a:solidFill>
                  <a:srgbClr val="FF0000"/>
                </a:solidFill>
              </a:rPr>
              <a:t>   }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18246" y="-17763"/>
            <a:ext cx="4572000" cy="161582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class </a:t>
            </a:r>
            <a:r>
              <a:rPr lang="en-US" dirty="0">
                <a:solidFill>
                  <a:srgbClr val="6600CC"/>
                </a:solidFill>
              </a:rPr>
              <a:t>Stomach</a:t>
            </a:r>
            <a:r>
              <a:rPr lang="en-US" sz="1800" dirty="0"/>
              <a:t> </a:t>
            </a:r>
            <a:r>
              <a:rPr lang="en-US" sz="1600" dirty="0"/>
              <a:t>{</a:t>
            </a:r>
            <a:endParaRPr lang="en-US" sz="1200" b="1" dirty="0"/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public:</a:t>
            </a:r>
          </a:p>
          <a:p>
            <a:r>
              <a:rPr lang="en-US" dirty="0"/>
              <a:t>   </a:t>
            </a:r>
            <a:r>
              <a:rPr lang="en-US" dirty="0">
                <a:solidFill>
                  <a:srgbClr val="FF0000"/>
                </a:solidFill>
              </a:rPr>
              <a:t>Stomach() { </a:t>
            </a:r>
            <a:r>
              <a:rPr lang="en-US" dirty="0" err="1">
                <a:solidFill>
                  <a:srgbClr val="FF0000"/>
                </a:solidFill>
              </a:rPr>
              <a:t>myGas</a:t>
            </a:r>
            <a:r>
              <a:rPr lang="en-US" dirty="0">
                <a:solidFill>
                  <a:srgbClr val="FF0000"/>
                </a:solidFill>
              </a:rPr>
              <a:t> = 0; }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>   void eat()  { </a:t>
            </a:r>
            <a:r>
              <a:rPr lang="en-US" dirty="0" err="1"/>
              <a:t>myGas</a:t>
            </a:r>
            <a:r>
              <a:rPr lang="en-US" dirty="0"/>
              <a:t> ++; }</a:t>
            </a:r>
          </a:p>
          <a:p>
            <a:br>
              <a:rPr lang="en-US" sz="900" b="1" dirty="0"/>
            </a:br>
            <a:r>
              <a:rPr lang="en-US" sz="1400" b="1" dirty="0"/>
              <a:t>};</a:t>
            </a:r>
            <a:endParaRPr lang="en-US" b="1" dirty="0"/>
          </a:p>
        </p:txBody>
      </p:sp>
      <p:sp>
        <p:nvSpPr>
          <p:cNvPr id="35" name="Rectangle 34"/>
          <p:cNvSpPr/>
          <p:nvPr/>
        </p:nvSpPr>
        <p:spPr>
          <a:xfrm>
            <a:off x="218246" y="1681450"/>
            <a:ext cx="4572000" cy="19082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class </a:t>
            </a:r>
            <a:r>
              <a:rPr lang="en-US" dirty="0">
                <a:solidFill>
                  <a:srgbClr val="6600CC"/>
                </a:solidFill>
              </a:rPr>
              <a:t>Brain </a:t>
            </a:r>
            <a:r>
              <a:rPr lang="en-US" sz="1600" dirty="0"/>
              <a:t>{</a:t>
            </a:r>
            <a:endParaRPr lang="en-US" sz="1200" dirty="0"/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public:</a:t>
            </a:r>
          </a:p>
          <a:p>
            <a:r>
              <a:rPr lang="en-US" dirty="0">
                <a:solidFill>
                  <a:srgbClr val="FF0000"/>
                </a:solidFill>
              </a:rPr>
              <a:t>    Brain()        { </a:t>
            </a:r>
            <a:r>
              <a:rPr lang="en-US" dirty="0" err="1">
                <a:solidFill>
                  <a:srgbClr val="FF0000"/>
                </a:solidFill>
              </a:rPr>
              <a:t>myIQ</a:t>
            </a:r>
            <a:r>
              <a:rPr lang="en-US" dirty="0">
                <a:solidFill>
                  <a:srgbClr val="FF0000"/>
                </a:solidFill>
              </a:rPr>
              <a:t> = 100; }</a:t>
            </a:r>
          </a:p>
          <a:p>
            <a:r>
              <a:rPr lang="en-US" dirty="0"/>
              <a:t>    void think() { </a:t>
            </a:r>
            <a:r>
              <a:rPr lang="en-US" dirty="0" err="1"/>
              <a:t>myIQ</a:t>
            </a:r>
            <a:r>
              <a:rPr lang="en-US" dirty="0"/>
              <a:t> += 10; }</a:t>
            </a:r>
          </a:p>
          <a:p>
            <a:br>
              <a:rPr lang="en-US" sz="1050" b="1" dirty="0"/>
            </a:br>
            <a:r>
              <a:rPr lang="en-US" sz="1400" b="1" dirty="0"/>
              <a:t>};</a:t>
            </a:r>
            <a:br>
              <a:rPr lang="en-US" sz="1400" b="1" dirty="0"/>
            </a:br>
            <a:endParaRPr lang="en-US" sz="1400" b="1" dirty="0"/>
          </a:p>
        </p:txBody>
      </p:sp>
      <p:sp>
        <p:nvSpPr>
          <p:cNvPr id="6" name="Rectangle 5"/>
          <p:cNvSpPr/>
          <p:nvPr/>
        </p:nvSpPr>
        <p:spPr>
          <a:xfrm>
            <a:off x="458042" y="2720531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64523" y="1037952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E75EAD-8BEA-476B-965D-10640967FA24}"/>
              </a:ext>
            </a:extLst>
          </p:cNvPr>
          <p:cNvSpPr txBox="1"/>
          <p:nvPr/>
        </p:nvSpPr>
        <p:spPr>
          <a:xfrm>
            <a:off x="4704253" y="3480945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Then C++ constructs the</a:t>
            </a:r>
            <a:br>
              <a:rPr lang="en-US" dirty="0"/>
            </a:br>
            <a:r>
              <a:rPr lang="en-US" dirty="0"/>
              <a:t>overall/outer object last.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54C2A2-E6D7-4CF4-805E-8059FD294ED1}"/>
              </a:ext>
            </a:extLst>
          </p:cNvPr>
          <p:cNvSpPr txBox="1"/>
          <p:nvPr/>
        </p:nvSpPr>
        <p:spPr>
          <a:xfrm>
            <a:off x="4949388" y="2795455"/>
            <a:ext cx="4051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C++ always constructs member variables first.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038EA2C0-43EF-43A7-8928-33A1B8135BAF}"/>
              </a:ext>
            </a:extLst>
          </p:cNvPr>
          <p:cNvSpPr/>
          <p:nvPr/>
        </p:nvSpPr>
        <p:spPr bwMode="auto">
          <a:xfrm>
            <a:off x="2401220" y="4872712"/>
            <a:ext cx="3372146" cy="1357889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C++ constructs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members first, from top to bottom.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8" name="Arrow: Left 37">
            <a:extLst>
              <a:ext uri="{FF2B5EF4-FFF2-40B4-BE49-F238E27FC236}">
                <a16:creationId xmlns:a16="http://schemas.microsoft.com/office/drawing/2014/main" id="{A552EE19-9408-4D16-9503-811AF435BF44}"/>
              </a:ext>
            </a:extLst>
          </p:cNvPr>
          <p:cNvSpPr/>
          <p:nvPr/>
        </p:nvSpPr>
        <p:spPr bwMode="auto">
          <a:xfrm>
            <a:off x="2092917" y="3344303"/>
            <a:ext cx="3132197" cy="1357889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Then C++ runs the outer class’s constructor!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23D82FF-B696-4138-BBC9-E21240FCB01C}"/>
              </a:ext>
            </a:extLst>
          </p:cNvPr>
          <p:cNvGrpSpPr/>
          <p:nvPr/>
        </p:nvGrpSpPr>
        <p:grpSpPr>
          <a:xfrm>
            <a:off x="6300173" y="5674655"/>
            <a:ext cx="961939" cy="655053"/>
            <a:chOff x="6188883" y="4097053"/>
            <a:chExt cx="748918" cy="50398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A455BEC-11FA-4892-AF39-243C4022F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4F4F4"/>
                </a:clrFrom>
                <a:clrTo>
                  <a:srgbClr val="F4F4F4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00539" y="4185093"/>
              <a:ext cx="537262" cy="41594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8620DB8-D4BE-4A3F-8BB2-5DA51D99151E}"/>
                </a:ext>
              </a:extLst>
            </p:cNvPr>
            <p:cNvSpPr txBox="1"/>
            <p:nvPr/>
          </p:nvSpPr>
          <p:spPr>
            <a:xfrm>
              <a:off x="6188883" y="4097053"/>
              <a:ext cx="537262" cy="415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#1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4B58822-041B-42E9-A948-86EE884D166C}"/>
              </a:ext>
            </a:extLst>
          </p:cNvPr>
          <p:cNvGrpSpPr/>
          <p:nvPr/>
        </p:nvGrpSpPr>
        <p:grpSpPr>
          <a:xfrm>
            <a:off x="6543660" y="4348463"/>
            <a:ext cx="1232429" cy="391192"/>
            <a:chOff x="6977607" y="4185093"/>
            <a:chExt cx="1148190" cy="44267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9C719C2-A96A-41A7-BE4B-496A7FE9C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977607" y="4185093"/>
              <a:ext cx="814252" cy="407126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8A57639-DD9B-40A1-A568-4A4716B61A86}"/>
                </a:ext>
              </a:extLst>
            </p:cNvPr>
            <p:cNvSpPr txBox="1"/>
            <p:nvPr/>
          </p:nvSpPr>
          <p:spPr>
            <a:xfrm>
              <a:off x="7567631" y="4227660"/>
              <a:ext cx="5581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#2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C99A3BD-47A1-469C-823B-0502686CE4B8}"/>
              </a:ext>
            </a:extLst>
          </p:cNvPr>
          <p:cNvGrpSpPr/>
          <p:nvPr/>
        </p:nvGrpSpPr>
        <p:grpSpPr>
          <a:xfrm>
            <a:off x="5830190" y="4327224"/>
            <a:ext cx="2155037" cy="2233184"/>
            <a:chOff x="7555424" y="3657797"/>
            <a:chExt cx="1612788" cy="1612788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3EE5232-1D4B-4C73-B330-72127ED15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</a:blip>
            <a:stretch>
              <a:fillRect/>
            </a:stretch>
          </p:blipFill>
          <p:spPr>
            <a:xfrm>
              <a:off x="7555424" y="3657797"/>
              <a:ext cx="1612788" cy="1612788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B2BD526-69B7-4F2F-A0EA-7677067123BF}"/>
                </a:ext>
              </a:extLst>
            </p:cNvPr>
            <p:cNvSpPr txBox="1"/>
            <p:nvPr/>
          </p:nvSpPr>
          <p:spPr>
            <a:xfrm>
              <a:off x="7829233" y="3876303"/>
              <a:ext cx="5581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#3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8BBC95-8463-CD4E-ADD2-12D30E6B8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CD946-6D79-44F2-A181-575F8E467BD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6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7.40741E-7 L 1.38889E-6 0.03796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.04826 0.1088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3" y="544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" grpId="0"/>
      <p:bldP spid="7" grpId="0"/>
      <p:bldP spid="10" grpId="0"/>
      <p:bldP spid="11" grpId="0"/>
      <p:bldP spid="23" grpId="0"/>
      <p:bldP spid="31" grpId="0"/>
      <p:bldP spid="34" grpId="0"/>
      <p:bldP spid="35" grpId="0"/>
      <p:bldP spid="6" grpId="0"/>
      <p:bldP spid="8" grpId="0"/>
      <p:bldP spid="33" grpId="0"/>
      <p:bldP spid="29" grpId="0"/>
      <p:bldP spid="13" grpId="0" animBg="1"/>
      <p:bldP spid="13" grpId="1" animBg="1"/>
      <p:bldP spid="38" grpId="0" animBg="1"/>
      <p:bldP spid="38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3">
            <a:extLst>
              <a:ext uri="{FF2B5EF4-FFF2-40B4-BE49-F238E27FC236}">
                <a16:creationId xmlns:a16="http://schemas.microsoft.com/office/drawing/2014/main" id="{7A129557-3D80-4982-96CE-F1635B44CD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6452" y="4067470"/>
            <a:ext cx="1869348" cy="10881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400" b="1" dirty="0"/>
              <a:t> </a:t>
            </a:r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811396" y="169760"/>
            <a:ext cx="421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How does this actually work?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65700" y="714552"/>
            <a:ext cx="4051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When an outer object contains member objects…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90246" y="1407365"/>
            <a:ext cx="4273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C++ secretly adds code to the outer class’s constructor to FIRST call the DEFAULT constructors of all </a:t>
            </a:r>
            <a:br>
              <a:rPr lang="en-US" sz="1800" dirty="0"/>
            </a:br>
            <a:r>
              <a:rPr lang="en-US" sz="1800" dirty="0"/>
              <a:t>the member objects…</a:t>
            </a: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5116196" y="5379674"/>
            <a:ext cx="3830980" cy="136300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err="1"/>
              <a:t>int</a:t>
            </a:r>
            <a:r>
              <a:rPr lang="en-US" dirty="0"/>
              <a:t> main()</a:t>
            </a:r>
          </a:p>
          <a:p>
            <a:r>
              <a:rPr lang="en-US" sz="1400" b="1" dirty="0"/>
              <a:t>{</a:t>
            </a:r>
          </a:p>
          <a:p>
            <a:r>
              <a:rPr lang="en-US" dirty="0"/>
              <a:t>   </a:t>
            </a:r>
            <a:r>
              <a:rPr lang="en-US" dirty="0" err="1">
                <a:solidFill>
                  <a:srgbClr val="FF0000"/>
                </a:solidFill>
              </a:rPr>
              <a:t>HungryNerd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carey</a:t>
            </a:r>
            <a:r>
              <a:rPr lang="en-US" dirty="0">
                <a:solidFill>
                  <a:srgbClr val="FF0000"/>
                </a:solidFill>
              </a:rPr>
              <a:t>;</a:t>
            </a:r>
          </a:p>
          <a:p>
            <a:r>
              <a:rPr lang="en-US" dirty="0"/>
              <a:t>   …</a:t>
            </a:r>
          </a:p>
          <a:p>
            <a:r>
              <a:rPr lang="en-US" sz="1400" b="1" dirty="0"/>
              <a:t>}</a:t>
            </a:r>
            <a:endParaRPr lang="en-US" b="1" dirty="0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Text Box 7"/>
          <p:cNvSpPr txBox="1">
            <a:spLocks noChangeArrowheads="1"/>
          </p:cNvSpPr>
          <p:nvPr/>
        </p:nvSpPr>
        <p:spPr bwMode="auto">
          <a:xfrm>
            <a:off x="186848" y="3283143"/>
            <a:ext cx="4557281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class </a:t>
            </a:r>
            <a:r>
              <a:rPr lang="en-US" sz="1800" dirty="0" err="1">
                <a:solidFill>
                  <a:srgbClr val="6600CC"/>
                </a:solidFill>
              </a:rPr>
              <a:t>HungryNerd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600" dirty="0"/>
              <a:t>{</a:t>
            </a:r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public:</a:t>
            </a: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6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39396" y="38178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  </a:t>
            </a:r>
            <a:r>
              <a:rPr lang="en-US" sz="1800" dirty="0" err="1">
                <a:solidFill>
                  <a:srgbClr val="FF0000"/>
                </a:solidFill>
              </a:rPr>
              <a:t>HungryNerd</a:t>
            </a:r>
            <a:r>
              <a:rPr lang="en-US" sz="1800" dirty="0">
                <a:solidFill>
                  <a:srgbClr val="FF0000"/>
                </a:solidFill>
              </a:rPr>
              <a:t>()</a:t>
            </a:r>
            <a:br>
              <a:rPr lang="en-US" sz="1800" dirty="0">
                <a:solidFill>
                  <a:srgbClr val="FF0000"/>
                </a:solidFill>
              </a:rPr>
            </a:b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87073" y="4032129"/>
            <a:ext cx="4622567" cy="2185536"/>
            <a:chOff x="187073" y="4032129"/>
            <a:chExt cx="4622567" cy="2185536"/>
          </a:xfrm>
        </p:grpSpPr>
        <p:sp>
          <p:nvSpPr>
            <p:cNvPr id="35" name="Rectangle 34"/>
            <p:cNvSpPr/>
            <p:nvPr/>
          </p:nvSpPr>
          <p:spPr>
            <a:xfrm>
              <a:off x="187073" y="5109669"/>
              <a:ext cx="2361544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private:</a:t>
              </a:r>
            </a:p>
            <a:p>
              <a:r>
                <a:rPr lang="en-US" sz="1800" dirty="0"/>
                <a:t>   </a:t>
              </a:r>
              <a:r>
                <a:rPr lang="en-US" sz="1800"/>
                <a:t>Stomach myBelly;</a:t>
              </a:r>
              <a:br>
                <a:rPr lang="en-US" sz="1800" dirty="0"/>
              </a:br>
              <a:r>
                <a:rPr lang="en-US" sz="1800" dirty="0"/>
                <a:t>   Brain       </a:t>
              </a:r>
              <a:r>
                <a:rPr lang="en-US" sz="1800" dirty="0" err="1"/>
                <a:t>myBrain</a:t>
              </a:r>
              <a:r>
                <a:rPr lang="en-US" sz="1800" dirty="0"/>
                <a:t>;</a:t>
              </a:r>
            </a:p>
            <a:p>
              <a:r>
                <a:rPr lang="en-US" sz="1400" dirty="0"/>
                <a:t>};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37640" y="4032129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800" dirty="0">
                  <a:solidFill>
                    <a:srgbClr val="FF0000"/>
                  </a:solidFill>
                </a:rPr>
                <a:t>   </a:t>
              </a:r>
              <a:r>
                <a:rPr lang="en-US" sz="1400" b="1" dirty="0">
                  <a:solidFill>
                    <a:srgbClr val="FF0000"/>
                  </a:solidFill>
                </a:rPr>
                <a:t>{</a:t>
              </a:r>
              <a:endParaRPr lang="en-US" sz="1800" b="1" dirty="0">
                <a:solidFill>
                  <a:srgbClr val="FF0000"/>
                </a:solidFill>
              </a:endParaRPr>
            </a:p>
            <a:p>
              <a:r>
                <a:rPr lang="en-US" sz="1800">
                  <a:solidFill>
                    <a:srgbClr val="FF0000"/>
                  </a:solidFill>
                </a:rPr>
                <a:t>       myBelly.</a:t>
              </a:r>
              <a:r>
                <a:rPr lang="en-US" sz="1800" dirty="0" err="1">
                  <a:solidFill>
                    <a:srgbClr val="FF0000"/>
                  </a:solidFill>
                </a:rPr>
                <a:t>eat</a:t>
              </a:r>
              <a:r>
                <a:rPr lang="en-US" sz="1800" dirty="0">
                  <a:solidFill>
                    <a:srgbClr val="FF0000"/>
                  </a:solidFill>
                </a:rPr>
                <a:t>();</a:t>
              </a:r>
              <a:br>
                <a:rPr lang="en-US" sz="1800" dirty="0">
                  <a:solidFill>
                    <a:srgbClr val="FF0000"/>
                  </a:solidFill>
                </a:rPr>
              </a:br>
              <a:r>
                <a:rPr lang="en-US" sz="1800" dirty="0">
                  <a:solidFill>
                    <a:srgbClr val="FF0000"/>
                  </a:solidFill>
                </a:rPr>
                <a:t>       </a:t>
              </a:r>
              <a:r>
                <a:rPr lang="en-US" sz="1800" dirty="0" err="1">
                  <a:solidFill>
                    <a:srgbClr val="FF0000"/>
                  </a:solidFill>
                </a:rPr>
                <a:t>myBrain.think</a:t>
              </a:r>
              <a:r>
                <a:rPr lang="en-US" sz="1800" dirty="0">
                  <a:solidFill>
                    <a:srgbClr val="FF0000"/>
                  </a:solidFill>
                </a:rPr>
                <a:t>();</a:t>
              </a:r>
              <a:br>
                <a:rPr lang="en-US" sz="1800" dirty="0">
                  <a:solidFill>
                    <a:srgbClr val="FF0000"/>
                  </a:solidFill>
                </a:rPr>
              </a:br>
              <a:r>
                <a:rPr lang="en-US" sz="1400" b="1" dirty="0">
                  <a:solidFill>
                    <a:srgbClr val="FF0000"/>
                  </a:solidFill>
                </a:rPr>
                <a:t>   }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18246" y="-17763"/>
            <a:ext cx="4572000" cy="3607428"/>
            <a:chOff x="218246" y="-17763"/>
            <a:chExt cx="4572000" cy="3607428"/>
          </a:xfrm>
        </p:grpSpPr>
        <p:sp>
          <p:nvSpPr>
            <p:cNvPr id="38" name="Rectangle 37"/>
            <p:cNvSpPr/>
            <p:nvPr/>
          </p:nvSpPr>
          <p:spPr>
            <a:xfrm>
              <a:off x="218246" y="-17763"/>
              <a:ext cx="4572000" cy="161582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Stomach</a:t>
              </a:r>
              <a:r>
                <a:rPr lang="en-US" sz="1800" dirty="0"/>
                <a:t> </a:t>
              </a:r>
              <a:r>
                <a:rPr lang="en-US" sz="1600" dirty="0"/>
                <a:t>{</a:t>
              </a:r>
              <a:endParaRPr lang="en-US" sz="1200" b="1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/>
                <a:t>   </a:t>
              </a:r>
              <a:r>
                <a:rPr lang="en-US" dirty="0">
                  <a:solidFill>
                    <a:srgbClr val="FF0000"/>
                  </a:solidFill>
                </a:rPr>
                <a:t>Stomach() { </a:t>
              </a:r>
              <a:r>
                <a:rPr lang="en-US" dirty="0" err="1">
                  <a:solidFill>
                    <a:srgbClr val="FF0000"/>
                  </a:solidFill>
                </a:rPr>
                <a:t>myGas</a:t>
              </a:r>
              <a:r>
                <a:rPr lang="en-US" dirty="0">
                  <a:solidFill>
                    <a:srgbClr val="FF0000"/>
                  </a:solidFill>
                </a:rPr>
                <a:t> = 0; }</a:t>
              </a:r>
              <a:br>
                <a:rPr lang="en-US" dirty="0">
                  <a:solidFill>
                    <a:srgbClr val="FF0000"/>
                  </a:solidFill>
                </a:rPr>
              </a:br>
              <a:r>
                <a:rPr lang="en-US" dirty="0"/>
                <a:t>   void eat()  { </a:t>
              </a:r>
              <a:r>
                <a:rPr lang="en-US" dirty="0" err="1"/>
                <a:t>myGas</a:t>
              </a:r>
              <a:r>
                <a:rPr lang="en-US" dirty="0"/>
                <a:t> ++; }</a:t>
              </a:r>
            </a:p>
            <a:p>
              <a:br>
                <a:rPr lang="en-US" sz="900" b="1" dirty="0"/>
              </a:br>
              <a:r>
                <a:rPr lang="en-US" sz="1400" b="1" dirty="0"/>
                <a:t>};</a:t>
              </a:r>
              <a:endParaRPr lang="en-US" b="1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18246" y="1681450"/>
              <a:ext cx="4572000" cy="190821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Brain </a:t>
              </a:r>
              <a:r>
                <a:rPr lang="en-US" sz="1600" dirty="0"/>
                <a:t>{</a:t>
              </a:r>
              <a:endParaRPr lang="en-US" sz="1200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    Brain()        { </a:t>
              </a:r>
              <a:r>
                <a:rPr lang="en-US" dirty="0" err="1">
                  <a:solidFill>
                    <a:srgbClr val="FF0000"/>
                  </a:solidFill>
                </a:rPr>
                <a:t>myIQ</a:t>
              </a:r>
              <a:r>
                <a:rPr lang="en-US" dirty="0">
                  <a:solidFill>
                    <a:srgbClr val="FF0000"/>
                  </a:solidFill>
                </a:rPr>
                <a:t> = 100; }</a:t>
              </a:r>
            </a:p>
            <a:p>
              <a:r>
                <a:rPr lang="en-US" dirty="0"/>
                <a:t>    void think() { </a:t>
              </a:r>
              <a:r>
                <a:rPr lang="en-US" dirty="0" err="1"/>
                <a:t>myIQ</a:t>
              </a:r>
              <a:r>
                <a:rPr lang="en-US" dirty="0"/>
                <a:t> += 10; }</a:t>
              </a:r>
            </a:p>
            <a:p>
              <a:br>
                <a:rPr lang="en-US" sz="1050" b="1" dirty="0"/>
              </a:br>
              <a:r>
                <a:rPr lang="en-US" sz="1400" b="1" dirty="0"/>
                <a:t>};</a:t>
              </a:r>
              <a:br>
                <a:rPr lang="en-US" sz="1400" b="1" dirty="0"/>
              </a:br>
              <a:endParaRPr lang="en-US" sz="1400" b="1" dirty="0"/>
            </a:p>
          </p:txBody>
        </p:sp>
      </p:grpSp>
      <p:sp>
        <p:nvSpPr>
          <p:cNvPr id="43" name="Rectangle 42"/>
          <p:cNvSpPr/>
          <p:nvPr/>
        </p:nvSpPr>
        <p:spPr>
          <a:xfrm>
            <a:off x="458042" y="2720531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364523" y="1037952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sp>
        <p:nvSpPr>
          <p:cNvPr id="45" name="Line 72"/>
          <p:cNvSpPr>
            <a:spLocks noChangeShapeType="1"/>
          </p:cNvSpPr>
          <p:nvPr/>
        </p:nvSpPr>
        <p:spPr bwMode="auto">
          <a:xfrm>
            <a:off x="218246" y="400095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978400" y="2727465"/>
            <a:ext cx="4051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And then AFTER they’re constructed, C++ runs the body of the outer object’s constructor.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646253" y="3968028"/>
            <a:ext cx="2582319" cy="1192478"/>
            <a:chOff x="6208593" y="4667995"/>
            <a:chExt cx="2582319" cy="1192478"/>
          </a:xfrm>
        </p:grpSpPr>
        <p:sp>
          <p:nvSpPr>
            <p:cNvPr id="15" name="Rectangle 14"/>
            <p:cNvSpPr/>
            <p:nvPr/>
          </p:nvSpPr>
          <p:spPr bwMode="auto">
            <a:xfrm>
              <a:off x="6920548" y="4763972"/>
              <a:ext cx="1870364" cy="1096501"/>
            </a:xfrm>
            <a:prstGeom prst="rect">
              <a:avLst/>
            </a:prstGeom>
            <a:solidFill>
              <a:srgbClr val="D8BEE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08593" y="4667995"/>
              <a:ext cx="779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/>
                <a:t>carey</a:t>
              </a:r>
              <a:endParaRPr lang="en-US" sz="18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377532" y="4181208"/>
            <a:ext cx="1782172" cy="395850"/>
            <a:chOff x="6939872" y="4881175"/>
            <a:chExt cx="1782172" cy="395850"/>
          </a:xfrm>
        </p:grpSpPr>
        <p:sp>
          <p:nvSpPr>
            <p:cNvPr id="48" name="Rectangle 47"/>
            <p:cNvSpPr/>
            <p:nvPr/>
          </p:nvSpPr>
          <p:spPr bwMode="auto">
            <a:xfrm>
              <a:off x="7786862" y="4881175"/>
              <a:ext cx="935182" cy="395850"/>
            </a:xfrm>
            <a:prstGeom prst="rect">
              <a:avLst/>
            </a:prstGeom>
            <a:solidFill>
              <a:srgbClr val="FDC7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939872" y="4881175"/>
              <a:ext cx="9124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accent2">
                      <a:lumMod val="50000"/>
                    </a:schemeClr>
                  </a:solidFill>
                </a:rPr>
                <a:t>myBelly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321724" y="4708676"/>
            <a:ext cx="1823736" cy="395850"/>
            <a:chOff x="6898308" y="4881175"/>
            <a:chExt cx="1823736" cy="395850"/>
          </a:xfrm>
        </p:grpSpPr>
        <p:sp>
          <p:nvSpPr>
            <p:cNvPr id="52" name="Rectangle 51"/>
            <p:cNvSpPr/>
            <p:nvPr/>
          </p:nvSpPr>
          <p:spPr bwMode="auto">
            <a:xfrm>
              <a:off x="7786862" y="4881175"/>
              <a:ext cx="935182" cy="395850"/>
            </a:xfrm>
            <a:prstGeom prst="rect">
              <a:avLst/>
            </a:prstGeom>
            <a:solidFill>
              <a:srgbClr val="FDC7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898308" y="4881175"/>
              <a:ext cx="9509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accent2">
                      <a:lumMod val="50000"/>
                    </a:schemeClr>
                  </a:solidFill>
                </a:rPr>
                <a:t>myBrain</a:t>
              </a:r>
              <a:endParaRPr lang="en-US" sz="16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40" name="Right Arrow 39"/>
          <p:cNvSpPr/>
          <p:nvPr/>
        </p:nvSpPr>
        <p:spPr bwMode="auto">
          <a:xfrm flipH="1">
            <a:off x="2504246" y="5109669"/>
            <a:ext cx="2010438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Member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objects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91396" y="4167426"/>
            <a:ext cx="4046859" cy="541098"/>
          </a:xfrm>
          <a:prstGeom prst="rect">
            <a:avLst/>
          </a:prstGeom>
          <a:solidFill>
            <a:srgbClr val="A7E1C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92702" y="5994335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myBelly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420410" y="6271427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6600CC"/>
                </a:solidFill>
              </a:rPr>
              <a:t>myBrain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7113" y="4141025"/>
            <a:ext cx="3887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Call              ‘s default constructor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54039" y="4397335"/>
            <a:ext cx="3887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Call              ‘s default constructor</a:t>
            </a:r>
          </a:p>
        </p:txBody>
      </p:sp>
      <p:sp>
        <p:nvSpPr>
          <p:cNvPr id="58" name="Line 72"/>
          <p:cNvSpPr>
            <a:spLocks noChangeShapeType="1"/>
          </p:cNvSpPr>
          <p:nvPr/>
        </p:nvSpPr>
        <p:spPr bwMode="auto">
          <a:xfrm>
            <a:off x="516118" y="429451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" name="Line 72"/>
          <p:cNvSpPr>
            <a:spLocks noChangeShapeType="1"/>
          </p:cNvSpPr>
          <p:nvPr/>
        </p:nvSpPr>
        <p:spPr bwMode="auto">
          <a:xfrm>
            <a:off x="239396" y="748223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" name="Line 72"/>
          <p:cNvSpPr>
            <a:spLocks noChangeShapeType="1"/>
          </p:cNvSpPr>
          <p:nvPr/>
        </p:nvSpPr>
        <p:spPr bwMode="auto">
          <a:xfrm>
            <a:off x="2115835" y="426027"/>
            <a:ext cx="152400" cy="194041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163375" y="4211777"/>
            <a:ext cx="982085" cy="318168"/>
            <a:chOff x="10271502" y="5690485"/>
            <a:chExt cx="982085" cy="318168"/>
          </a:xfrm>
        </p:grpSpPr>
        <p:sp>
          <p:nvSpPr>
            <p:cNvPr id="73" name="Rectangle 72"/>
            <p:cNvSpPr/>
            <p:nvPr/>
          </p:nvSpPr>
          <p:spPr bwMode="auto">
            <a:xfrm>
              <a:off x="10924916" y="5690485"/>
              <a:ext cx="328671" cy="307985"/>
            </a:xfrm>
            <a:prstGeom prst="rect">
              <a:avLst/>
            </a:prstGeom>
            <a:solidFill>
              <a:srgbClr val="97FFE4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271502" y="5700876"/>
              <a:ext cx="718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solidFill>
                    <a:schemeClr val="accent1">
                      <a:lumMod val="50000"/>
                    </a:schemeClr>
                  </a:solidFill>
                </a:rPr>
                <a:t>myGas</a:t>
              </a:r>
              <a:endParaRPr 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sp>
        <p:nvSpPr>
          <p:cNvPr id="75" name="Line 72"/>
          <p:cNvSpPr>
            <a:spLocks noChangeShapeType="1"/>
          </p:cNvSpPr>
          <p:nvPr/>
        </p:nvSpPr>
        <p:spPr bwMode="auto">
          <a:xfrm>
            <a:off x="533805" y="457161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Line 72"/>
          <p:cNvSpPr>
            <a:spLocks noChangeShapeType="1"/>
          </p:cNvSpPr>
          <p:nvPr/>
        </p:nvSpPr>
        <p:spPr bwMode="auto">
          <a:xfrm>
            <a:off x="305642" y="242761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8" name="Line 72"/>
          <p:cNvSpPr>
            <a:spLocks noChangeShapeType="1"/>
          </p:cNvSpPr>
          <p:nvPr/>
        </p:nvSpPr>
        <p:spPr bwMode="auto">
          <a:xfrm>
            <a:off x="2271032" y="2082589"/>
            <a:ext cx="152400" cy="194041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79" name="Group 78"/>
          <p:cNvGrpSpPr/>
          <p:nvPr/>
        </p:nvGrpSpPr>
        <p:grpSpPr>
          <a:xfrm>
            <a:off x="7143863" y="4714047"/>
            <a:ext cx="982085" cy="369783"/>
            <a:chOff x="7725715" y="4860129"/>
            <a:chExt cx="982085" cy="369783"/>
          </a:xfrm>
        </p:grpSpPr>
        <p:grpSp>
          <p:nvGrpSpPr>
            <p:cNvPr id="80" name="Group 79"/>
            <p:cNvGrpSpPr/>
            <p:nvPr/>
          </p:nvGrpSpPr>
          <p:grpSpPr>
            <a:xfrm>
              <a:off x="7725715" y="4911744"/>
              <a:ext cx="982085" cy="318168"/>
              <a:chOff x="10271502" y="5690485"/>
              <a:chExt cx="982085" cy="318168"/>
            </a:xfrm>
          </p:grpSpPr>
          <p:sp>
            <p:nvSpPr>
              <p:cNvPr id="82" name="Rectangle 81"/>
              <p:cNvSpPr/>
              <p:nvPr/>
            </p:nvSpPr>
            <p:spPr bwMode="auto">
              <a:xfrm>
                <a:off x="10924916" y="5690485"/>
                <a:ext cx="328671" cy="307985"/>
              </a:xfrm>
              <a:prstGeom prst="rect">
                <a:avLst/>
              </a:prstGeom>
              <a:solidFill>
                <a:srgbClr val="97FFE4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0271502" y="5700876"/>
                <a:ext cx="6719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accent1">
                        <a:lumMod val="50000"/>
                      </a:schemeClr>
                    </a:solidFill>
                  </a:rPr>
                  <a:t>myIQ</a:t>
                </a:r>
                <a:endParaRPr lang="en-US" sz="16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81" name="Rectangle 80"/>
            <p:cNvSpPr/>
            <p:nvPr/>
          </p:nvSpPr>
          <p:spPr>
            <a:xfrm>
              <a:off x="8283855" y="4860129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2400" baseline="-25000" dirty="0"/>
            </a:p>
          </p:txBody>
        </p:sp>
      </p:grpSp>
      <p:sp>
        <p:nvSpPr>
          <p:cNvPr id="84" name="Line 72"/>
          <p:cNvSpPr>
            <a:spLocks noChangeShapeType="1"/>
          </p:cNvSpPr>
          <p:nvPr/>
        </p:nvSpPr>
        <p:spPr bwMode="auto">
          <a:xfrm>
            <a:off x="224644" y="484242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5" name="Line 72"/>
          <p:cNvSpPr>
            <a:spLocks noChangeShapeType="1"/>
          </p:cNvSpPr>
          <p:nvPr/>
        </p:nvSpPr>
        <p:spPr bwMode="auto">
          <a:xfrm>
            <a:off x="474062" y="514144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825425" y="4097816"/>
            <a:ext cx="330540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/>
              <a:t>0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725342" y="4607509"/>
            <a:ext cx="50045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aseline="-25000" dirty="0"/>
              <a:t>100</a:t>
            </a:r>
            <a:endParaRPr lang="en-US" sz="2200" dirty="0"/>
          </a:p>
        </p:txBody>
      </p:sp>
      <p:sp>
        <p:nvSpPr>
          <p:cNvPr id="91" name="Rectangle 90"/>
          <p:cNvSpPr/>
          <p:nvPr/>
        </p:nvSpPr>
        <p:spPr>
          <a:xfrm>
            <a:off x="7848057" y="3993555"/>
            <a:ext cx="2920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>
                <a:solidFill>
                  <a:srgbClr val="FF0000"/>
                </a:solidFill>
              </a:rPr>
              <a:t>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2" name="Line 72"/>
          <p:cNvSpPr>
            <a:spLocks noChangeShapeType="1"/>
          </p:cNvSpPr>
          <p:nvPr/>
        </p:nvSpPr>
        <p:spPr bwMode="auto">
          <a:xfrm>
            <a:off x="470597" y="539775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7709645" y="4588499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aseline="-25000" dirty="0">
                <a:solidFill>
                  <a:srgbClr val="FF0000"/>
                </a:solidFill>
              </a:rPr>
              <a:t>110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8" name="Rounded Rectangular Callout 17"/>
          <p:cNvSpPr/>
          <p:nvPr/>
        </p:nvSpPr>
        <p:spPr bwMode="auto">
          <a:xfrm>
            <a:off x="3158837" y="3120641"/>
            <a:ext cx="3158836" cy="880315"/>
          </a:xfrm>
          <a:prstGeom prst="wedgeRoundRectCallout">
            <a:avLst>
              <a:gd name="adj1" fmla="val -85128"/>
              <a:gd name="adj2" fmla="val 71943"/>
              <a:gd name="adj3" fmla="val 16667"/>
            </a:avLst>
          </a:prstGeom>
          <a:solidFill>
            <a:srgbClr val="E9ECF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This code is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automagically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added by the compiler!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7" name="Line 72"/>
          <p:cNvSpPr>
            <a:spLocks noChangeShapeType="1"/>
          </p:cNvSpPr>
          <p:nvPr/>
        </p:nvSpPr>
        <p:spPr bwMode="auto">
          <a:xfrm>
            <a:off x="207357" y="565406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8" name="Line 72"/>
          <p:cNvSpPr>
            <a:spLocks noChangeShapeType="1"/>
          </p:cNvSpPr>
          <p:nvPr/>
        </p:nvSpPr>
        <p:spPr bwMode="auto">
          <a:xfrm>
            <a:off x="5116196" y="639278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" name="Right Arrow 65"/>
          <p:cNvSpPr/>
          <p:nvPr/>
        </p:nvSpPr>
        <p:spPr bwMode="auto">
          <a:xfrm flipH="1">
            <a:off x="1791377" y="60055"/>
            <a:ext cx="2010438" cy="1360334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Default constructor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(Has</a:t>
            </a:r>
            <a:r>
              <a:rPr kumimoji="0" lang="en-US" sz="105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no parameters)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7" name="Right Arrow 66"/>
          <p:cNvSpPr/>
          <p:nvPr/>
        </p:nvSpPr>
        <p:spPr bwMode="auto">
          <a:xfrm flipH="1">
            <a:off x="1520177" y="1760307"/>
            <a:ext cx="2010438" cy="1360334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Default constructor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(Has</a:t>
            </a:r>
            <a:r>
              <a:rPr kumimoji="0" lang="en-US" sz="105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no parameters)</a:t>
            </a:r>
            <a:endParaRPr kumimoji="0" 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8" name="Line 72">
            <a:extLst>
              <a:ext uri="{FF2B5EF4-FFF2-40B4-BE49-F238E27FC236}">
                <a16:creationId xmlns:a16="http://schemas.microsoft.com/office/drawing/2014/main" id="{A9845C41-B3A7-4F69-BA45-7725BEEEDF7E}"/>
              </a:ext>
            </a:extLst>
          </p:cNvPr>
          <p:cNvSpPr>
            <a:spLocks noChangeShapeType="1"/>
          </p:cNvSpPr>
          <p:nvPr/>
        </p:nvSpPr>
        <p:spPr bwMode="auto">
          <a:xfrm>
            <a:off x="5116196" y="605024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E844FEA-D9AF-3248-8AB4-CB2A9A1B9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CD946-6D79-44F2-A181-575F8E467BD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99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2.22222E-6 L -3.88889E-6 0.0923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07407E-6 L -0.0158 -0.27037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" y="-1351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4.81481E-6 L -0.02396 -0.27269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-13634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/>
      <p:bldP spid="11" grpId="0"/>
      <p:bldP spid="13" grpId="0"/>
      <p:bldP spid="16" grpId="0" animBg="1"/>
      <p:bldP spid="45" grpId="0" animBg="1"/>
      <p:bldP spid="45" grpId="1" animBg="1"/>
      <p:bldP spid="47" grpId="0"/>
      <p:bldP spid="40" grpId="0" animBg="1"/>
      <p:bldP spid="40" grpId="1" animBg="1"/>
      <p:bldP spid="9" grpId="0" animBg="1"/>
      <p:bldP spid="4" grpId="0"/>
      <p:bldP spid="4" grpId="1"/>
      <p:bldP spid="42" grpId="0"/>
      <p:bldP spid="42" grpId="1"/>
      <p:bldP spid="5" grpId="0"/>
      <p:bldP spid="56" grpId="0"/>
      <p:bldP spid="58" grpId="0" animBg="1"/>
      <p:bldP spid="58" grpId="1" animBg="1"/>
      <p:bldP spid="59" grpId="0" animBg="1"/>
      <p:bldP spid="59" grpId="1" animBg="1"/>
      <p:bldP spid="61" grpId="0" animBg="1"/>
      <p:bldP spid="61" grpId="1" animBg="1"/>
      <p:bldP spid="75" grpId="0" animBg="1"/>
      <p:bldP spid="75" grpId="1" animBg="1"/>
      <p:bldP spid="76" grpId="0" animBg="1"/>
      <p:bldP spid="76" grpId="1" animBg="1"/>
      <p:bldP spid="78" grpId="0" animBg="1"/>
      <p:bldP spid="78" grpId="1" animBg="1"/>
      <p:bldP spid="84" grpId="0" animBg="1"/>
      <p:bldP spid="84" grpId="1" animBg="1"/>
      <p:bldP spid="85" grpId="0" animBg="1"/>
      <p:bldP spid="85" grpId="1" animBg="1"/>
      <p:bldP spid="90" grpId="0"/>
      <p:bldP spid="90" grpId="1"/>
      <p:bldP spid="17" grpId="0"/>
      <p:bldP spid="17" grpId="1"/>
      <p:bldP spid="91" grpId="0"/>
      <p:bldP spid="92" grpId="0" animBg="1"/>
      <p:bldP spid="92" grpId="1" animBg="1"/>
      <p:bldP spid="96" grpId="0"/>
      <p:bldP spid="18" grpId="0" animBg="1"/>
      <p:bldP spid="18" grpId="1" animBg="1"/>
      <p:bldP spid="97" grpId="0" animBg="1"/>
      <p:bldP spid="97" grpId="1" animBg="1"/>
      <p:bldP spid="98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811396" y="169760"/>
            <a:ext cx="421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OK, what about </a:t>
            </a:r>
            <a:r>
              <a:rPr lang="en-US" sz="1800" dirty="0">
                <a:solidFill>
                  <a:srgbClr val="FF0000"/>
                </a:solidFill>
              </a:rPr>
              <a:t>destruction</a:t>
            </a:r>
            <a:r>
              <a:rPr lang="en-US" sz="1800" dirty="0"/>
              <a:t>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15557" y="724678"/>
            <a:ext cx="427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At the time when our object (</a:t>
            </a:r>
            <a:r>
              <a:rPr lang="en-US" sz="1800" dirty="0" err="1"/>
              <a:t>carey</a:t>
            </a:r>
            <a:r>
              <a:rPr lang="en-US" sz="1800" dirty="0"/>
              <a:t>) goes out of scope, C++ automatically calls its destructor.</a:t>
            </a: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5116196" y="5379674"/>
            <a:ext cx="3830980" cy="136300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err="1"/>
              <a:t>int</a:t>
            </a:r>
            <a:r>
              <a:rPr lang="en-US" dirty="0"/>
              <a:t> main()</a:t>
            </a:r>
          </a:p>
          <a:p>
            <a:r>
              <a:rPr lang="en-US" sz="1400" b="1" dirty="0"/>
              <a:t>{</a:t>
            </a:r>
          </a:p>
          <a:p>
            <a:r>
              <a:rPr lang="en-US" dirty="0"/>
              <a:t>   </a:t>
            </a:r>
            <a:r>
              <a:rPr lang="en-US" dirty="0" err="1">
                <a:solidFill>
                  <a:srgbClr val="FF0000"/>
                </a:solidFill>
              </a:rPr>
              <a:t>HungryNerd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carey</a:t>
            </a:r>
            <a:r>
              <a:rPr lang="en-US" dirty="0">
                <a:solidFill>
                  <a:srgbClr val="FF0000"/>
                </a:solidFill>
              </a:rPr>
              <a:t>;</a:t>
            </a:r>
          </a:p>
          <a:p>
            <a:r>
              <a:rPr lang="en-US" dirty="0"/>
              <a:t>   …</a:t>
            </a:r>
          </a:p>
          <a:p>
            <a:r>
              <a:rPr lang="en-US" sz="1400" b="1" dirty="0"/>
              <a:t>}</a:t>
            </a:r>
            <a:endParaRPr lang="en-US" b="1" dirty="0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Text Box 7"/>
          <p:cNvSpPr txBox="1">
            <a:spLocks noChangeArrowheads="1"/>
          </p:cNvSpPr>
          <p:nvPr/>
        </p:nvSpPr>
        <p:spPr bwMode="auto">
          <a:xfrm>
            <a:off x="186848" y="3283143"/>
            <a:ext cx="4557281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class </a:t>
            </a:r>
            <a:r>
              <a:rPr lang="en-US" sz="1800" dirty="0" err="1">
                <a:solidFill>
                  <a:srgbClr val="6600CC"/>
                </a:solidFill>
              </a:rPr>
              <a:t>HungryNerd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600" dirty="0"/>
              <a:t>{</a:t>
            </a:r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public:</a:t>
            </a: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6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39396" y="38178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  </a:t>
            </a:r>
            <a:r>
              <a:rPr lang="en-US" sz="1800" dirty="0" err="1">
                <a:solidFill>
                  <a:srgbClr val="FF0000"/>
                </a:solidFill>
              </a:rPr>
              <a:t>HungryNerd</a:t>
            </a:r>
            <a:r>
              <a:rPr lang="en-US" sz="1800" dirty="0">
                <a:solidFill>
                  <a:srgbClr val="FF0000"/>
                </a:solidFill>
              </a:rPr>
              <a:t>()</a:t>
            </a:r>
            <a:br>
              <a:rPr lang="en-US" sz="1800" dirty="0">
                <a:solidFill>
                  <a:srgbClr val="FF0000"/>
                </a:solidFill>
              </a:rPr>
            </a:b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87073" y="5109669"/>
            <a:ext cx="236154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private:</a:t>
            </a:r>
          </a:p>
          <a:p>
            <a:r>
              <a:rPr lang="en-US" sz="1800" dirty="0"/>
              <a:t>   </a:t>
            </a:r>
            <a:r>
              <a:rPr lang="en-US" sz="1800"/>
              <a:t>Stomach myBelly;</a:t>
            </a:r>
            <a:br>
              <a:rPr lang="en-US" sz="1800" dirty="0"/>
            </a:br>
            <a:r>
              <a:rPr lang="en-US" sz="1800" dirty="0"/>
              <a:t>   Brain       </a:t>
            </a:r>
            <a:r>
              <a:rPr lang="en-US" sz="1800" dirty="0" err="1"/>
              <a:t>myBrain</a:t>
            </a:r>
            <a:r>
              <a:rPr lang="en-US" sz="1800" dirty="0"/>
              <a:t>;</a:t>
            </a:r>
          </a:p>
          <a:p>
            <a:r>
              <a:rPr lang="en-US" sz="1400" dirty="0"/>
              <a:t>};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37640" y="4032129"/>
            <a:ext cx="4572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  </a:t>
            </a:r>
            <a:r>
              <a:rPr lang="en-US" sz="1400" b="1" dirty="0">
                <a:solidFill>
                  <a:srgbClr val="FF0000"/>
                </a:solidFill>
              </a:rPr>
              <a:t>{</a:t>
            </a:r>
            <a:endParaRPr lang="en-US" sz="1800" b="1" dirty="0">
              <a:solidFill>
                <a:srgbClr val="FF0000"/>
              </a:solidFill>
            </a:endParaRPr>
          </a:p>
          <a:p>
            <a:r>
              <a:rPr lang="en-US" sz="1800">
                <a:solidFill>
                  <a:srgbClr val="FF0000"/>
                </a:solidFill>
              </a:rPr>
              <a:t>       myBelly.</a:t>
            </a:r>
            <a:r>
              <a:rPr lang="en-US" sz="1800" dirty="0" err="1">
                <a:solidFill>
                  <a:srgbClr val="FF0000"/>
                </a:solidFill>
              </a:rPr>
              <a:t>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>
                <a:solidFill>
                  <a:srgbClr val="FF0000"/>
                </a:solidFill>
              </a:rPr>
              <a:t>       </a:t>
            </a:r>
            <a:r>
              <a:rPr lang="en-US" sz="1800" dirty="0" err="1">
                <a:solidFill>
                  <a:srgbClr val="FF0000"/>
                </a:solidFill>
              </a:rPr>
              <a:t>myBrain.think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400" b="1" dirty="0">
                <a:solidFill>
                  <a:srgbClr val="FF0000"/>
                </a:solidFill>
              </a:rPr>
              <a:t>   }</a:t>
            </a: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8246" y="-17763"/>
            <a:ext cx="4572000" cy="3607428"/>
            <a:chOff x="218246" y="-17763"/>
            <a:chExt cx="4572000" cy="3607428"/>
          </a:xfrm>
        </p:grpSpPr>
        <p:sp>
          <p:nvSpPr>
            <p:cNvPr id="38" name="Rectangle 37"/>
            <p:cNvSpPr/>
            <p:nvPr/>
          </p:nvSpPr>
          <p:spPr>
            <a:xfrm>
              <a:off x="218246" y="-17763"/>
              <a:ext cx="4572000" cy="161582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Stomach</a:t>
              </a:r>
              <a:r>
                <a:rPr lang="en-US" sz="1800" dirty="0"/>
                <a:t> </a:t>
              </a:r>
              <a:r>
                <a:rPr lang="en-US" sz="1600" dirty="0"/>
                <a:t>{</a:t>
              </a:r>
              <a:endParaRPr lang="en-US" sz="1200" b="1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/>
                <a:t>   </a:t>
              </a:r>
              <a:r>
                <a:rPr lang="en-US" dirty="0">
                  <a:solidFill>
                    <a:srgbClr val="FF0000"/>
                  </a:solidFill>
                </a:rPr>
                <a:t>Stomach() { </a:t>
              </a:r>
              <a:r>
                <a:rPr lang="en-US" dirty="0" err="1">
                  <a:solidFill>
                    <a:srgbClr val="FF0000"/>
                  </a:solidFill>
                </a:rPr>
                <a:t>myGas</a:t>
              </a:r>
              <a:r>
                <a:rPr lang="en-US" dirty="0">
                  <a:solidFill>
                    <a:srgbClr val="FF0000"/>
                  </a:solidFill>
                </a:rPr>
                <a:t> = 0; }</a:t>
              </a:r>
              <a:br>
                <a:rPr lang="en-US" dirty="0">
                  <a:solidFill>
                    <a:srgbClr val="FF0000"/>
                  </a:solidFill>
                </a:rPr>
              </a:br>
              <a:r>
                <a:rPr lang="en-US" dirty="0"/>
                <a:t>   void eat()  { </a:t>
              </a:r>
              <a:r>
                <a:rPr lang="en-US" dirty="0" err="1"/>
                <a:t>myGas</a:t>
              </a:r>
              <a:r>
                <a:rPr lang="en-US" dirty="0"/>
                <a:t> ++; }</a:t>
              </a:r>
            </a:p>
            <a:p>
              <a:br>
                <a:rPr lang="en-US" sz="900" b="1" dirty="0"/>
              </a:br>
              <a:r>
                <a:rPr lang="en-US" sz="1400" b="1" dirty="0"/>
                <a:t>};</a:t>
              </a:r>
              <a:endParaRPr lang="en-US" b="1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18246" y="1681450"/>
              <a:ext cx="4572000" cy="190821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Brain </a:t>
              </a:r>
              <a:r>
                <a:rPr lang="en-US" sz="1600" dirty="0"/>
                <a:t>{</a:t>
              </a:r>
              <a:endParaRPr lang="en-US" sz="1200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    Brain()        { </a:t>
              </a:r>
              <a:r>
                <a:rPr lang="en-US" dirty="0" err="1">
                  <a:solidFill>
                    <a:srgbClr val="FF0000"/>
                  </a:solidFill>
                </a:rPr>
                <a:t>myIQ</a:t>
              </a:r>
              <a:r>
                <a:rPr lang="en-US" dirty="0">
                  <a:solidFill>
                    <a:srgbClr val="FF0000"/>
                  </a:solidFill>
                </a:rPr>
                <a:t> = 100; }</a:t>
              </a:r>
            </a:p>
            <a:p>
              <a:r>
                <a:rPr lang="en-US" dirty="0"/>
                <a:t>    void think() { </a:t>
              </a:r>
              <a:r>
                <a:rPr lang="en-US" dirty="0" err="1"/>
                <a:t>myIQ</a:t>
              </a:r>
              <a:r>
                <a:rPr lang="en-US" dirty="0"/>
                <a:t> += 10; }</a:t>
              </a:r>
            </a:p>
            <a:p>
              <a:br>
                <a:rPr lang="en-US" sz="1050" b="1" dirty="0"/>
              </a:br>
              <a:r>
                <a:rPr lang="en-US" sz="1400" b="1" dirty="0"/>
                <a:t>};</a:t>
              </a:r>
              <a:br>
                <a:rPr lang="en-US" sz="1400" b="1" dirty="0"/>
              </a:br>
              <a:endParaRPr lang="en-US" sz="1400" b="1" dirty="0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885478" y="1894378"/>
            <a:ext cx="4177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7030A0"/>
                </a:solidFill>
              </a:rPr>
              <a:t>DESTRUCTION RULE: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887823" y="2309152"/>
            <a:ext cx="4225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C++ always runs the outer class’s destructor first.</a:t>
            </a:r>
          </a:p>
        </p:txBody>
      </p:sp>
      <p:sp>
        <p:nvSpPr>
          <p:cNvPr id="98" name="Line 72"/>
          <p:cNvSpPr>
            <a:spLocks noChangeShapeType="1"/>
          </p:cNvSpPr>
          <p:nvPr/>
        </p:nvSpPr>
        <p:spPr bwMode="auto">
          <a:xfrm>
            <a:off x="5116196" y="639278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458042" y="2720531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364523" y="1037952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44559" y="1128262"/>
            <a:ext cx="4169006" cy="400110"/>
            <a:chOff x="496514" y="392303"/>
            <a:chExt cx="4169006" cy="400110"/>
          </a:xfrm>
        </p:grpSpPr>
        <p:sp>
          <p:nvSpPr>
            <p:cNvPr id="7" name="Rectangle 6"/>
            <p:cNvSpPr/>
            <p:nvPr/>
          </p:nvSpPr>
          <p:spPr bwMode="auto">
            <a:xfrm>
              <a:off x="582734" y="447232"/>
              <a:ext cx="4082786" cy="316287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96514" y="392303"/>
              <a:ext cx="40962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~Stomach() { 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cout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&lt;&lt; “Fart!\n”; }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72986" y="2832268"/>
            <a:ext cx="4286087" cy="388035"/>
            <a:chOff x="472986" y="392303"/>
            <a:chExt cx="4286087" cy="712445"/>
          </a:xfrm>
        </p:grpSpPr>
        <p:sp>
          <p:nvSpPr>
            <p:cNvPr id="70" name="Rectangle 69"/>
            <p:cNvSpPr/>
            <p:nvPr/>
          </p:nvSpPr>
          <p:spPr bwMode="auto">
            <a:xfrm>
              <a:off x="472986" y="496966"/>
              <a:ext cx="4286087" cy="607782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96514" y="392303"/>
              <a:ext cx="40962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~Brain() { 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cout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&lt;&lt; “Argh!\n”; }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422574" y="3809698"/>
            <a:ext cx="4383477" cy="1416609"/>
            <a:chOff x="370283" y="349902"/>
            <a:chExt cx="4096268" cy="1416609"/>
          </a:xfrm>
        </p:grpSpPr>
        <p:sp>
          <p:nvSpPr>
            <p:cNvPr id="77" name="Rectangle 76"/>
            <p:cNvSpPr/>
            <p:nvPr/>
          </p:nvSpPr>
          <p:spPr bwMode="auto">
            <a:xfrm>
              <a:off x="458042" y="349902"/>
              <a:ext cx="4008509" cy="1407044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70283" y="350739"/>
              <a:ext cx="4096268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~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HungryNerd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() </a:t>
              </a:r>
              <a:b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{ </a:t>
              </a:r>
              <a:b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  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myBelly.eat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();      // last meal</a:t>
              </a:r>
            </a:p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  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myBrain.think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();  // last thought</a:t>
              </a:r>
              <a:b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1400" b="1" dirty="0">
                  <a:solidFill>
                    <a:schemeClr val="accent2">
                      <a:lumMod val="75000"/>
                    </a:schemeClr>
                  </a:solidFill>
                </a:rPr>
                <a:t>}</a:t>
              </a:r>
            </a:p>
          </p:txBody>
        </p:sp>
      </p:grpSp>
      <p:sp>
        <p:nvSpPr>
          <p:cNvPr id="100" name="Line 72"/>
          <p:cNvSpPr>
            <a:spLocks noChangeShapeType="1"/>
          </p:cNvSpPr>
          <p:nvPr/>
        </p:nvSpPr>
        <p:spPr bwMode="auto">
          <a:xfrm>
            <a:off x="4906069" y="664075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1" name="Line 72"/>
          <p:cNvSpPr>
            <a:spLocks noChangeShapeType="1"/>
          </p:cNvSpPr>
          <p:nvPr/>
        </p:nvSpPr>
        <p:spPr bwMode="auto">
          <a:xfrm>
            <a:off x="212852" y="399846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" name="TextBox 102"/>
          <p:cNvSpPr txBox="1"/>
          <p:nvPr/>
        </p:nvSpPr>
        <p:spPr>
          <a:xfrm>
            <a:off x="4844875" y="3019032"/>
            <a:ext cx="4225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Then C++ runs the destructors of the member variables (in reverse order).</a:t>
            </a:r>
          </a:p>
        </p:txBody>
      </p:sp>
      <p:sp>
        <p:nvSpPr>
          <p:cNvPr id="104" name="Right Arrow 103"/>
          <p:cNvSpPr/>
          <p:nvPr/>
        </p:nvSpPr>
        <p:spPr bwMode="auto">
          <a:xfrm flipH="1">
            <a:off x="5305542" y="6252431"/>
            <a:ext cx="3449621" cy="73366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C++ calls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</a:t>
            </a:r>
            <a:r>
              <a:rPr kumimoji="0" lang="en-US" sz="180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carey’s</a:t>
            </a:r>
            <a:r>
              <a:rPr kumimoji="0" lang="en-US" sz="180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destructor</a:t>
            </a:r>
            <a:endParaRPr kumimoji="0" 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6" name="Right Arrow 101">
            <a:extLst>
              <a:ext uri="{FF2B5EF4-FFF2-40B4-BE49-F238E27FC236}">
                <a16:creationId xmlns:a16="http://schemas.microsoft.com/office/drawing/2014/main" id="{5E91A4F6-93EA-42DC-863C-85239EBE2CB6}"/>
              </a:ext>
            </a:extLst>
          </p:cNvPr>
          <p:cNvSpPr/>
          <p:nvPr/>
        </p:nvSpPr>
        <p:spPr bwMode="auto">
          <a:xfrm flipH="1">
            <a:off x="2491744" y="3313869"/>
            <a:ext cx="2852522" cy="1406188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C++ runs the outer destructor first!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3C886F70-2920-4D1C-9677-0FA0E9FCEC1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4F4F4"/>
              </a:clrFrom>
              <a:clrTo>
                <a:srgbClr val="F4F4F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72029" y="5789081"/>
            <a:ext cx="690080" cy="540623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310E9D6D-5399-4178-A742-C33A256122D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43660" y="4348468"/>
            <a:ext cx="873991" cy="359776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6E406F40-D90E-4D92-BBA4-0F2EDF26EA8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5830190" y="4327224"/>
            <a:ext cx="2155037" cy="2233184"/>
          </a:xfrm>
          <a:prstGeom prst="rect">
            <a:avLst/>
          </a:prstGeom>
        </p:spPr>
      </p:pic>
      <p:sp>
        <p:nvSpPr>
          <p:cNvPr id="66" name="Right Arrow 101">
            <a:extLst>
              <a:ext uri="{FF2B5EF4-FFF2-40B4-BE49-F238E27FC236}">
                <a16:creationId xmlns:a16="http://schemas.microsoft.com/office/drawing/2014/main" id="{42482563-3506-4F31-A71A-584098C85875}"/>
              </a:ext>
            </a:extLst>
          </p:cNvPr>
          <p:cNvSpPr/>
          <p:nvPr/>
        </p:nvSpPr>
        <p:spPr bwMode="auto">
          <a:xfrm flipH="1">
            <a:off x="2461330" y="4817058"/>
            <a:ext cx="3365955" cy="2017574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Then C++ destructs member variables</a:t>
            </a:r>
            <a:br>
              <a:rPr kumimoji="0" lang="en-US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(in reverse order)!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C5E5C39-46AA-40D2-8897-B7D3B9553CB1}"/>
              </a:ext>
            </a:extLst>
          </p:cNvPr>
          <p:cNvGrpSpPr/>
          <p:nvPr/>
        </p:nvGrpSpPr>
        <p:grpSpPr>
          <a:xfrm>
            <a:off x="5646253" y="3968028"/>
            <a:ext cx="2582319" cy="1192478"/>
            <a:chOff x="5646253" y="3968028"/>
            <a:chExt cx="2582319" cy="119247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5F35F51-9E88-41A1-8467-C11D021E9BEA}"/>
                </a:ext>
              </a:extLst>
            </p:cNvPr>
            <p:cNvGrpSpPr/>
            <p:nvPr/>
          </p:nvGrpSpPr>
          <p:grpSpPr>
            <a:xfrm>
              <a:off x="5646253" y="3968028"/>
              <a:ext cx="2582319" cy="1192478"/>
              <a:chOff x="5646253" y="3968028"/>
              <a:chExt cx="2582319" cy="1192478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54BD883C-CB56-482A-9D0A-BAE159E61250}"/>
                  </a:ext>
                </a:extLst>
              </p:cNvPr>
              <p:cNvGrpSpPr/>
              <p:nvPr/>
            </p:nvGrpSpPr>
            <p:grpSpPr>
              <a:xfrm>
                <a:off x="5646253" y="3968028"/>
                <a:ext cx="2582319" cy="1192478"/>
                <a:chOff x="6208593" y="4667995"/>
                <a:chExt cx="2582319" cy="1192478"/>
              </a:xfrm>
            </p:grpSpPr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FD6BF88C-8298-4C61-BDBD-EAD18596671F}"/>
                    </a:ext>
                  </a:extLst>
                </p:cNvPr>
                <p:cNvSpPr/>
                <p:nvPr/>
              </p:nvSpPr>
              <p:spPr bwMode="auto">
                <a:xfrm>
                  <a:off x="6920548" y="4763972"/>
                  <a:ext cx="1870364" cy="1096501"/>
                </a:xfrm>
                <a:prstGeom prst="rect">
                  <a:avLst/>
                </a:prstGeom>
                <a:solidFill>
                  <a:srgbClr val="D8BEEC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CA764854-FA75-4237-8E9F-3129F6D3013C}"/>
                    </a:ext>
                  </a:extLst>
                </p:cNvPr>
                <p:cNvSpPr txBox="1"/>
                <p:nvPr/>
              </p:nvSpPr>
              <p:spPr>
                <a:xfrm>
                  <a:off x="6208593" y="4667995"/>
                  <a:ext cx="7793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800" dirty="0" err="1"/>
                    <a:t>carey</a:t>
                  </a:r>
                  <a:endParaRPr lang="en-US" sz="1800" dirty="0"/>
                </a:p>
              </p:txBody>
            </p: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C156EF42-D76D-4DE8-87D7-8CA3BB7E722C}"/>
                  </a:ext>
                </a:extLst>
              </p:cNvPr>
              <p:cNvGrpSpPr/>
              <p:nvPr/>
            </p:nvGrpSpPr>
            <p:grpSpPr>
              <a:xfrm>
                <a:off x="6377532" y="4181208"/>
                <a:ext cx="1782172" cy="395850"/>
                <a:chOff x="6939872" y="4881175"/>
                <a:chExt cx="1782172" cy="395850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795606ED-BB17-4422-A7EF-76312E6422E1}"/>
                    </a:ext>
                  </a:extLst>
                </p:cNvPr>
                <p:cNvSpPr/>
                <p:nvPr/>
              </p:nvSpPr>
              <p:spPr bwMode="auto">
                <a:xfrm>
                  <a:off x="7786862" y="4881175"/>
                  <a:ext cx="935182" cy="395850"/>
                </a:xfrm>
                <a:prstGeom prst="rect">
                  <a:avLst/>
                </a:prstGeom>
                <a:solidFill>
                  <a:srgbClr val="FDC7FD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>
                    <a:ln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6C82DAA6-06FF-46E3-B7BE-85C858E0450C}"/>
                    </a:ext>
                  </a:extLst>
                </p:cNvPr>
                <p:cNvSpPr txBox="1"/>
                <p:nvPr/>
              </p:nvSpPr>
              <p:spPr>
                <a:xfrm>
                  <a:off x="6939872" y="4881175"/>
                  <a:ext cx="91242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err="1">
                      <a:solidFill>
                        <a:schemeClr val="accent2">
                          <a:lumMod val="50000"/>
                        </a:schemeClr>
                      </a:solidFill>
                    </a:rPr>
                    <a:t>myBelly</a:t>
                  </a:r>
                  <a:endParaRPr lang="en-US" sz="1600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4C75BAF7-0EEB-4AB3-8661-907ABFB75FE0}"/>
                  </a:ext>
                </a:extLst>
              </p:cNvPr>
              <p:cNvGrpSpPr/>
              <p:nvPr/>
            </p:nvGrpSpPr>
            <p:grpSpPr>
              <a:xfrm>
                <a:off x="6321724" y="4708676"/>
                <a:ext cx="1823736" cy="395850"/>
                <a:chOff x="6898308" y="4881175"/>
                <a:chExt cx="1823736" cy="395850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27932D66-DC31-4680-B972-E11B8F6988B3}"/>
                    </a:ext>
                  </a:extLst>
                </p:cNvPr>
                <p:cNvSpPr/>
                <p:nvPr/>
              </p:nvSpPr>
              <p:spPr bwMode="auto">
                <a:xfrm>
                  <a:off x="7786862" y="4881175"/>
                  <a:ext cx="935182" cy="395850"/>
                </a:xfrm>
                <a:prstGeom prst="rect">
                  <a:avLst/>
                </a:prstGeom>
                <a:solidFill>
                  <a:srgbClr val="FDC7FD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>
                    <a:ln>
                      <a:noFill/>
                    </a:ln>
                    <a:solidFill>
                      <a:schemeClr val="accent2">
                        <a:lumMod val="50000"/>
                      </a:schemeClr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78159EC2-0678-4FA0-82BD-3F1431630E5C}"/>
                    </a:ext>
                  </a:extLst>
                </p:cNvPr>
                <p:cNvSpPr txBox="1"/>
                <p:nvPr/>
              </p:nvSpPr>
              <p:spPr>
                <a:xfrm>
                  <a:off x="6898308" y="4881175"/>
                  <a:ext cx="95090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err="1">
                      <a:solidFill>
                        <a:schemeClr val="accent2">
                          <a:lumMod val="50000"/>
                        </a:schemeClr>
                      </a:solidFill>
                    </a:rPr>
                    <a:t>myBrain</a:t>
                  </a:r>
                  <a:endParaRPr lang="en-US" sz="1600" dirty="0">
                    <a:solidFill>
                      <a:schemeClr val="accent2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E770428E-7B09-47A3-B38C-29B67FBFF617}"/>
                  </a:ext>
                </a:extLst>
              </p:cNvPr>
              <p:cNvGrpSpPr/>
              <p:nvPr/>
            </p:nvGrpSpPr>
            <p:grpSpPr>
              <a:xfrm>
                <a:off x="7163375" y="4211777"/>
                <a:ext cx="982085" cy="318168"/>
                <a:chOff x="10271502" y="5690485"/>
                <a:chExt cx="982085" cy="318168"/>
              </a:xfrm>
            </p:grpSpPr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7E8914FF-95E6-439A-AED5-A31461D169E9}"/>
                    </a:ext>
                  </a:extLst>
                </p:cNvPr>
                <p:cNvSpPr/>
                <p:nvPr/>
              </p:nvSpPr>
              <p:spPr bwMode="auto">
                <a:xfrm>
                  <a:off x="10924916" y="5690485"/>
                  <a:ext cx="328671" cy="307985"/>
                </a:xfrm>
                <a:prstGeom prst="rect">
                  <a:avLst/>
                </a:prstGeom>
                <a:solidFill>
                  <a:srgbClr val="97FFE4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-25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mic Sans MS" pitchFamily="66" charset="0"/>
                    <a:cs typeface="Times New Roman" pitchFamily="18" charset="0"/>
                  </a:endParaRP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51F46807-8EA4-4CF3-B9EB-F42092E4E279}"/>
                    </a:ext>
                  </a:extLst>
                </p:cNvPr>
                <p:cNvSpPr txBox="1"/>
                <p:nvPr/>
              </p:nvSpPr>
              <p:spPr>
                <a:xfrm>
                  <a:off x="10271502" y="5700876"/>
                  <a:ext cx="71846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err="1">
                      <a:solidFill>
                        <a:schemeClr val="accent1">
                          <a:lumMod val="50000"/>
                        </a:schemeClr>
                      </a:solidFill>
                    </a:rPr>
                    <a:t>myGas</a:t>
                  </a:r>
                  <a:endParaRPr lang="en-US" sz="1600" dirty="0">
                    <a:solidFill>
                      <a:schemeClr val="accent1">
                        <a:lumMod val="50000"/>
                      </a:schemeClr>
                    </a:solidFill>
                  </a:endParaRPr>
                </a:p>
              </p:txBody>
            </p: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E8B2F95A-9F3C-4450-A575-94ADB1EAD4A6}"/>
                  </a:ext>
                </a:extLst>
              </p:cNvPr>
              <p:cNvGrpSpPr/>
              <p:nvPr/>
            </p:nvGrpSpPr>
            <p:grpSpPr>
              <a:xfrm>
                <a:off x="7143863" y="4714047"/>
                <a:ext cx="982085" cy="369783"/>
                <a:chOff x="7725715" y="4860129"/>
                <a:chExt cx="982085" cy="369783"/>
              </a:xfrm>
            </p:grpSpPr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728F9B26-3FD5-43E8-B02E-150EAD3E0097}"/>
                    </a:ext>
                  </a:extLst>
                </p:cNvPr>
                <p:cNvGrpSpPr/>
                <p:nvPr/>
              </p:nvGrpSpPr>
              <p:grpSpPr>
                <a:xfrm>
                  <a:off x="7725715" y="4911744"/>
                  <a:ext cx="982085" cy="318168"/>
                  <a:chOff x="10271502" y="5690485"/>
                  <a:chExt cx="982085" cy="318168"/>
                </a:xfrm>
              </p:grpSpPr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30F51597-D2E0-40D3-A00D-69ECF6C9664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0924916" y="5690485"/>
                    <a:ext cx="328671" cy="307985"/>
                  </a:xfrm>
                  <a:prstGeom prst="rect">
                    <a:avLst/>
                  </a:prstGeom>
                  <a:solidFill>
                    <a:srgbClr val="97FFE4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2400" b="0" i="0" u="none" strike="noStrike" cap="none" normalizeH="0" baseline="-250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omic Sans MS" pitchFamily="66" charset="0"/>
                      <a:cs typeface="Times New Roman" pitchFamily="18" charset="0"/>
                    </a:endParaRPr>
                  </a:p>
                </p:txBody>
              </p:sp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1F13C342-2004-4647-93DF-AB31F6FAEB17}"/>
                      </a:ext>
                    </a:extLst>
                  </p:cNvPr>
                  <p:cNvSpPr txBox="1"/>
                  <p:nvPr/>
                </p:nvSpPr>
                <p:spPr>
                  <a:xfrm>
                    <a:off x="10271502" y="5700876"/>
                    <a:ext cx="67197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err="1">
                        <a:solidFill>
                          <a:schemeClr val="accent1">
                            <a:lumMod val="50000"/>
                          </a:schemeClr>
                        </a:solidFill>
                      </a:rPr>
                      <a:t>myIQ</a:t>
                    </a:r>
                    <a:endParaRPr lang="en-US" sz="1600" dirty="0">
                      <a:solidFill>
                        <a:schemeClr val="accent1">
                          <a:lumMod val="50000"/>
                        </a:schemeClr>
                      </a:solidFill>
                    </a:endParaRPr>
                  </a:p>
                </p:txBody>
              </p:sp>
            </p:grp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29BC36BE-FDB2-4D3D-8FC9-D22EB8D87686}"/>
                    </a:ext>
                  </a:extLst>
                </p:cNvPr>
                <p:cNvSpPr/>
                <p:nvPr/>
              </p:nvSpPr>
              <p:spPr>
                <a:xfrm>
                  <a:off x="8283855" y="4860129"/>
                  <a:ext cx="184731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endParaRPr lang="en-US" sz="2400" baseline="-25000" dirty="0"/>
                </a:p>
              </p:txBody>
            </p:sp>
          </p:grp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E845A3E-24FC-44BA-9486-35755C046EF0}"/>
                </a:ext>
              </a:extLst>
            </p:cNvPr>
            <p:cNvSpPr/>
            <p:nvPr/>
          </p:nvSpPr>
          <p:spPr>
            <a:xfrm>
              <a:off x="7848057" y="3993555"/>
              <a:ext cx="29206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aseline="-25000" dirty="0">
                  <a:solidFill>
                    <a:srgbClr val="FF0000"/>
                  </a:solidFill>
                </a:rPr>
                <a:t>1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223CC1F-4763-4E7D-9E88-851F52098EE7}"/>
                </a:ext>
              </a:extLst>
            </p:cNvPr>
            <p:cNvSpPr/>
            <p:nvPr/>
          </p:nvSpPr>
          <p:spPr>
            <a:xfrm>
              <a:off x="7709645" y="4588499"/>
              <a:ext cx="4956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aseline="-25000" dirty="0">
                  <a:solidFill>
                    <a:srgbClr val="FF0000"/>
                  </a:solidFill>
                </a:rPr>
                <a:t>110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CDFFDC-6E5C-F04F-A8D9-7090B1BBD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CD946-6D79-44F2-A181-575F8E467BD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23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85185E-6 L 0.01841 0.11528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0" y="5764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-0.00312 -0.04051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6" grpId="0" animBg="1"/>
      <p:bldP spid="47" grpId="0"/>
      <p:bldP spid="86" grpId="0"/>
      <p:bldP spid="98" grpId="0" animBg="1"/>
      <p:bldP spid="100" grpId="0" animBg="1"/>
      <p:bldP spid="100" grpId="1" animBg="1"/>
      <p:bldP spid="101" grpId="1" animBg="1"/>
      <p:bldP spid="103" grpId="0"/>
      <p:bldP spid="104" grpId="0" animBg="1"/>
      <p:bldP spid="104" grpId="2" animBg="1"/>
      <p:bldP spid="56" grpId="0" animBg="1"/>
      <p:bldP spid="56" grpId="2" animBg="1"/>
      <p:bldP spid="56" grpId="3" animBg="1"/>
      <p:bldP spid="66" grpId="0" animBg="1"/>
      <p:bldP spid="66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43">
            <a:extLst>
              <a:ext uri="{FF2B5EF4-FFF2-40B4-BE49-F238E27FC236}">
                <a16:creationId xmlns:a16="http://schemas.microsoft.com/office/drawing/2014/main" id="{7828BA7E-E3BE-473F-9202-594404B525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8635" y="4068669"/>
            <a:ext cx="1869348" cy="10881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400" b="1" dirty="0"/>
              <a:t> </a:t>
            </a:r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822413" y="44585"/>
            <a:ext cx="4218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How does this actually work?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42942" y="524460"/>
            <a:ext cx="427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C++ secretly adds code to the END of the outer destructor to call the member objects’ destructors.</a:t>
            </a: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5116196" y="5379674"/>
            <a:ext cx="3830980" cy="136300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err="1"/>
              <a:t>int</a:t>
            </a:r>
            <a:r>
              <a:rPr lang="en-US" dirty="0"/>
              <a:t> main()</a:t>
            </a:r>
          </a:p>
          <a:p>
            <a:r>
              <a:rPr lang="en-US" sz="1400" b="1" dirty="0"/>
              <a:t>{</a:t>
            </a:r>
          </a:p>
          <a:p>
            <a:r>
              <a:rPr lang="en-US" dirty="0"/>
              <a:t>   </a:t>
            </a:r>
            <a:r>
              <a:rPr lang="en-US" dirty="0" err="1">
                <a:solidFill>
                  <a:srgbClr val="FF0000"/>
                </a:solidFill>
              </a:rPr>
              <a:t>HungryNerd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carey</a:t>
            </a:r>
            <a:r>
              <a:rPr lang="en-US" dirty="0">
                <a:solidFill>
                  <a:srgbClr val="FF0000"/>
                </a:solidFill>
              </a:rPr>
              <a:t>;</a:t>
            </a:r>
          </a:p>
          <a:p>
            <a:r>
              <a:rPr lang="en-US" dirty="0"/>
              <a:t>   …</a:t>
            </a:r>
          </a:p>
          <a:p>
            <a:r>
              <a:rPr lang="en-US" sz="1400" b="1" dirty="0"/>
              <a:t>}</a:t>
            </a:r>
            <a:endParaRPr lang="en-US" b="1" dirty="0"/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228600" y="0"/>
            <a:ext cx="4582796" cy="679168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Text Box 7"/>
          <p:cNvSpPr txBox="1">
            <a:spLocks noChangeArrowheads="1"/>
          </p:cNvSpPr>
          <p:nvPr/>
        </p:nvSpPr>
        <p:spPr bwMode="auto">
          <a:xfrm>
            <a:off x="186848" y="3283143"/>
            <a:ext cx="4557281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/>
              <a:t>class </a:t>
            </a:r>
            <a:r>
              <a:rPr lang="en-US" sz="1800" dirty="0" err="1">
                <a:solidFill>
                  <a:srgbClr val="6600CC"/>
                </a:solidFill>
              </a:rPr>
              <a:t>HungryNerd</a:t>
            </a:r>
            <a:r>
              <a:rPr lang="en-US" sz="1800" dirty="0">
                <a:solidFill>
                  <a:srgbClr val="6600CC"/>
                </a:solidFill>
              </a:rPr>
              <a:t> </a:t>
            </a:r>
            <a:r>
              <a:rPr lang="en-US" sz="1600" dirty="0"/>
              <a:t>{</a:t>
            </a:r>
          </a:p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public:</a:t>
            </a: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6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39396" y="381786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  </a:t>
            </a:r>
            <a:r>
              <a:rPr lang="en-US" sz="1800" dirty="0" err="1">
                <a:solidFill>
                  <a:srgbClr val="FF0000"/>
                </a:solidFill>
              </a:rPr>
              <a:t>HungryNerd</a:t>
            </a:r>
            <a:r>
              <a:rPr lang="en-US" sz="1800" dirty="0">
                <a:solidFill>
                  <a:srgbClr val="FF0000"/>
                </a:solidFill>
              </a:rPr>
              <a:t>()</a:t>
            </a:r>
            <a:br>
              <a:rPr lang="en-US" sz="1800" dirty="0">
                <a:solidFill>
                  <a:srgbClr val="FF0000"/>
                </a:solidFill>
              </a:rPr>
            </a:b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87073" y="5109669"/>
            <a:ext cx="236154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5">
                    <a:lumMod val="50000"/>
                  </a:schemeClr>
                </a:solidFill>
              </a:rPr>
              <a:t>private:</a:t>
            </a:r>
          </a:p>
          <a:p>
            <a:r>
              <a:rPr lang="en-US" sz="1800" dirty="0"/>
              <a:t>   </a:t>
            </a:r>
            <a:r>
              <a:rPr lang="en-US" sz="1800"/>
              <a:t>Stomach myBelly;</a:t>
            </a:r>
            <a:br>
              <a:rPr lang="en-US" sz="1800" dirty="0"/>
            </a:br>
            <a:r>
              <a:rPr lang="en-US" sz="1800" dirty="0"/>
              <a:t>   Brain       </a:t>
            </a:r>
            <a:r>
              <a:rPr lang="en-US" sz="1800" dirty="0" err="1"/>
              <a:t>myBrain</a:t>
            </a:r>
            <a:r>
              <a:rPr lang="en-US" sz="1800" dirty="0"/>
              <a:t>;</a:t>
            </a:r>
          </a:p>
          <a:p>
            <a:r>
              <a:rPr lang="en-US" sz="1400" dirty="0"/>
              <a:t>};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37640" y="4032129"/>
            <a:ext cx="4572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   </a:t>
            </a:r>
            <a:r>
              <a:rPr lang="en-US" sz="1400" b="1" dirty="0">
                <a:solidFill>
                  <a:srgbClr val="FF0000"/>
                </a:solidFill>
              </a:rPr>
              <a:t>{</a:t>
            </a:r>
            <a:endParaRPr lang="en-US" sz="1800" b="1" dirty="0">
              <a:solidFill>
                <a:srgbClr val="FF0000"/>
              </a:solidFill>
            </a:endParaRPr>
          </a:p>
          <a:p>
            <a:r>
              <a:rPr lang="en-US" sz="1800">
                <a:solidFill>
                  <a:srgbClr val="FF0000"/>
                </a:solidFill>
              </a:rPr>
              <a:t>       myBelly.</a:t>
            </a:r>
            <a:r>
              <a:rPr lang="en-US" sz="1800" dirty="0" err="1">
                <a:solidFill>
                  <a:srgbClr val="FF0000"/>
                </a:solidFill>
              </a:rPr>
              <a:t>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>
                <a:solidFill>
                  <a:srgbClr val="FF0000"/>
                </a:solidFill>
              </a:rPr>
              <a:t>       </a:t>
            </a:r>
            <a:r>
              <a:rPr lang="en-US" sz="1800" dirty="0" err="1">
                <a:solidFill>
                  <a:srgbClr val="FF0000"/>
                </a:solidFill>
              </a:rPr>
              <a:t>myBrain.think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400" b="1" dirty="0">
                <a:solidFill>
                  <a:srgbClr val="FF0000"/>
                </a:solidFill>
              </a:rPr>
              <a:t>   }</a:t>
            </a:r>
            <a:endParaRPr lang="en-US" sz="1800" dirty="0">
              <a:solidFill>
                <a:srgbClr val="FF0000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18246" y="-17763"/>
            <a:ext cx="4572000" cy="3607428"/>
            <a:chOff x="218246" y="-17763"/>
            <a:chExt cx="4572000" cy="3607428"/>
          </a:xfrm>
        </p:grpSpPr>
        <p:sp>
          <p:nvSpPr>
            <p:cNvPr id="38" name="Rectangle 37"/>
            <p:cNvSpPr/>
            <p:nvPr/>
          </p:nvSpPr>
          <p:spPr>
            <a:xfrm>
              <a:off x="218246" y="-17763"/>
              <a:ext cx="4572000" cy="161582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Stomach</a:t>
              </a:r>
              <a:r>
                <a:rPr lang="en-US" sz="1800" dirty="0"/>
                <a:t> </a:t>
              </a:r>
              <a:r>
                <a:rPr lang="en-US" sz="1600" dirty="0"/>
                <a:t>{</a:t>
              </a:r>
              <a:endParaRPr lang="en-US" sz="1200" b="1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/>
                <a:t>   </a:t>
              </a:r>
              <a:r>
                <a:rPr lang="en-US" dirty="0">
                  <a:solidFill>
                    <a:srgbClr val="FF0000"/>
                  </a:solidFill>
                </a:rPr>
                <a:t>Stomach() { </a:t>
              </a:r>
              <a:r>
                <a:rPr lang="en-US" dirty="0" err="1">
                  <a:solidFill>
                    <a:srgbClr val="FF0000"/>
                  </a:solidFill>
                </a:rPr>
                <a:t>myGas</a:t>
              </a:r>
              <a:r>
                <a:rPr lang="en-US" dirty="0">
                  <a:solidFill>
                    <a:srgbClr val="FF0000"/>
                  </a:solidFill>
                </a:rPr>
                <a:t> = 0; }</a:t>
              </a:r>
              <a:br>
                <a:rPr lang="en-US" dirty="0">
                  <a:solidFill>
                    <a:srgbClr val="FF0000"/>
                  </a:solidFill>
                </a:rPr>
              </a:br>
              <a:r>
                <a:rPr lang="en-US" dirty="0"/>
                <a:t>   void eat()  { </a:t>
              </a:r>
              <a:r>
                <a:rPr lang="en-US" dirty="0" err="1"/>
                <a:t>myGas</a:t>
              </a:r>
              <a:r>
                <a:rPr lang="en-US" dirty="0"/>
                <a:t> ++; }</a:t>
              </a:r>
            </a:p>
            <a:p>
              <a:br>
                <a:rPr lang="en-US" sz="900" b="1" dirty="0"/>
              </a:br>
              <a:r>
                <a:rPr lang="en-US" sz="1400" b="1" dirty="0"/>
                <a:t>};</a:t>
              </a:r>
              <a:endParaRPr lang="en-US" b="1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18246" y="1681450"/>
              <a:ext cx="4572000" cy="190821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Brain </a:t>
              </a:r>
              <a:r>
                <a:rPr lang="en-US" sz="1600" dirty="0"/>
                <a:t>{</a:t>
              </a:r>
              <a:endParaRPr lang="en-US" sz="1200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    Brain()        { </a:t>
              </a:r>
              <a:r>
                <a:rPr lang="en-US" dirty="0" err="1">
                  <a:solidFill>
                    <a:srgbClr val="FF0000"/>
                  </a:solidFill>
                </a:rPr>
                <a:t>myIQ</a:t>
              </a:r>
              <a:r>
                <a:rPr lang="en-US" dirty="0">
                  <a:solidFill>
                    <a:srgbClr val="FF0000"/>
                  </a:solidFill>
                </a:rPr>
                <a:t> = 100; }</a:t>
              </a:r>
            </a:p>
            <a:p>
              <a:r>
                <a:rPr lang="en-US" dirty="0"/>
                <a:t>    void think() { </a:t>
              </a:r>
              <a:r>
                <a:rPr lang="en-US" dirty="0" err="1"/>
                <a:t>myIQ</a:t>
              </a:r>
              <a:r>
                <a:rPr lang="en-US" dirty="0"/>
                <a:t> += 10; }</a:t>
              </a:r>
            </a:p>
            <a:p>
              <a:br>
                <a:rPr lang="en-US" sz="1050" b="1" dirty="0"/>
              </a:br>
              <a:r>
                <a:rPr lang="en-US" sz="1400" b="1" dirty="0"/>
                <a:t>};</a:t>
              </a:r>
              <a:br>
                <a:rPr lang="en-US" sz="1400" b="1" dirty="0"/>
              </a:br>
              <a:endParaRPr lang="en-US" sz="1400" b="1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649727" y="3968758"/>
            <a:ext cx="2582319" cy="1192478"/>
            <a:chOff x="6208593" y="4667995"/>
            <a:chExt cx="2582319" cy="1192478"/>
          </a:xfrm>
        </p:grpSpPr>
        <p:sp>
          <p:nvSpPr>
            <p:cNvPr id="15" name="Rectangle 14"/>
            <p:cNvSpPr/>
            <p:nvPr/>
          </p:nvSpPr>
          <p:spPr bwMode="auto">
            <a:xfrm>
              <a:off x="6920548" y="4763972"/>
              <a:ext cx="1870364" cy="1096501"/>
            </a:xfrm>
            <a:prstGeom prst="rect">
              <a:avLst/>
            </a:prstGeom>
            <a:solidFill>
              <a:srgbClr val="D8BEE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08593" y="4667995"/>
              <a:ext cx="779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/>
                <a:t>carey</a:t>
              </a:r>
              <a:endParaRPr lang="en-US" sz="18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381006" y="4181938"/>
            <a:ext cx="1782172" cy="395850"/>
            <a:chOff x="6939872" y="4881175"/>
            <a:chExt cx="1782172" cy="395850"/>
          </a:xfrm>
        </p:grpSpPr>
        <p:sp>
          <p:nvSpPr>
            <p:cNvPr id="48" name="Rectangle 47"/>
            <p:cNvSpPr/>
            <p:nvPr/>
          </p:nvSpPr>
          <p:spPr bwMode="auto">
            <a:xfrm>
              <a:off x="7786862" y="4881175"/>
              <a:ext cx="935182" cy="395850"/>
            </a:xfrm>
            <a:prstGeom prst="rect">
              <a:avLst/>
            </a:prstGeom>
            <a:solidFill>
              <a:srgbClr val="FDC7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939872" y="4881175"/>
              <a:ext cx="9124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accent6">
                      <a:lumMod val="75000"/>
                    </a:schemeClr>
                  </a:solidFill>
                </a:rPr>
                <a:t>myBelly</a:t>
              </a:r>
              <a:endParaRPr lang="en-US" sz="1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6325198" y="4709406"/>
            <a:ext cx="1823736" cy="395850"/>
            <a:chOff x="6898308" y="4881175"/>
            <a:chExt cx="1823736" cy="395850"/>
          </a:xfrm>
        </p:grpSpPr>
        <p:sp>
          <p:nvSpPr>
            <p:cNvPr id="52" name="Rectangle 51"/>
            <p:cNvSpPr/>
            <p:nvPr/>
          </p:nvSpPr>
          <p:spPr bwMode="auto">
            <a:xfrm>
              <a:off x="7786862" y="4881175"/>
              <a:ext cx="935182" cy="395850"/>
            </a:xfrm>
            <a:prstGeom prst="rect">
              <a:avLst/>
            </a:prstGeom>
            <a:solidFill>
              <a:srgbClr val="FDC7F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898308" y="4881175"/>
              <a:ext cx="9509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accent6">
                      <a:lumMod val="75000"/>
                    </a:schemeClr>
                  </a:solidFill>
                </a:rPr>
                <a:t>myBrain</a:t>
              </a:r>
              <a:endParaRPr lang="en-US" sz="1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166849" y="4212507"/>
            <a:ext cx="982085" cy="318168"/>
            <a:chOff x="10271502" y="5690485"/>
            <a:chExt cx="982085" cy="318168"/>
          </a:xfrm>
        </p:grpSpPr>
        <p:sp>
          <p:nvSpPr>
            <p:cNvPr id="73" name="Rectangle 72"/>
            <p:cNvSpPr/>
            <p:nvPr/>
          </p:nvSpPr>
          <p:spPr bwMode="auto">
            <a:xfrm>
              <a:off x="10924916" y="5690485"/>
              <a:ext cx="328671" cy="307985"/>
            </a:xfrm>
            <a:prstGeom prst="rect">
              <a:avLst/>
            </a:prstGeom>
            <a:solidFill>
              <a:srgbClr val="97FFE4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271502" y="5700876"/>
              <a:ext cx="7184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solidFill>
                    <a:schemeClr val="accent1">
                      <a:lumMod val="50000"/>
                    </a:schemeClr>
                  </a:solidFill>
                </a:rPr>
                <a:t>myGas</a:t>
              </a:r>
              <a:endParaRPr lang="en-US" sz="16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7147337" y="4714777"/>
            <a:ext cx="982085" cy="369783"/>
            <a:chOff x="7725715" y="4860129"/>
            <a:chExt cx="982085" cy="369783"/>
          </a:xfrm>
        </p:grpSpPr>
        <p:grpSp>
          <p:nvGrpSpPr>
            <p:cNvPr id="80" name="Group 79"/>
            <p:cNvGrpSpPr/>
            <p:nvPr/>
          </p:nvGrpSpPr>
          <p:grpSpPr>
            <a:xfrm>
              <a:off x="7725715" y="4911744"/>
              <a:ext cx="982085" cy="318168"/>
              <a:chOff x="10271502" y="5690485"/>
              <a:chExt cx="982085" cy="318168"/>
            </a:xfrm>
          </p:grpSpPr>
          <p:sp>
            <p:nvSpPr>
              <p:cNvPr id="82" name="Rectangle 81"/>
              <p:cNvSpPr/>
              <p:nvPr/>
            </p:nvSpPr>
            <p:spPr bwMode="auto">
              <a:xfrm>
                <a:off x="10924916" y="5690485"/>
                <a:ext cx="328671" cy="307985"/>
              </a:xfrm>
              <a:prstGeom prst="rect">
                <a:avLst/>
              </a:prstGeom>
              <a:solidFill>
                <a:srgbClr val="97FFE4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-2500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0271502" y="5700876"/>
                <a:ext cx="67197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accent1">
                        <a:lumMod val="50000"/>
                      </a:schemeClr>
                    </a:solidFill>
                  </a:rPr>
                  <a:t>myIQ</a:t>
                </a:r>
                <a:endParaRPr lang="en-US" sz="16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81" name="Rectangle 80"/>
            <p:cNvSpPr/>
            <p:nvPr/>
          </p:nvSpPr>
          <p:spPr>
            <a:xfrm>
              <a:off x="8283855" y="4860129"/>
              <a:ext cx="1847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sz="2400" baseline="-25000" dirty="0"/>
            </a:p>
          </p:txBody>
        </p:sp>
      </p:grpSp>
      <p:sp>
        <p:nvSpPr>
          <p:cNvPr id="90" name="Rectangle 89"/>
          <p:cNvSpPr/>
          <p:nvPr/>
        </p:nvSpPr>
        <p:spPr>
          <a:xfrm>
            <a:off x="7828899" y="4098546"/>
            <a:ext cx="256802" cy="379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/>
              <a:t>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728816" y="4608239"/>
            <a:ext cx="24077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aseline="-25000" dirty="0"/>
              <a:t> </a:t>
            </a:r>
            <a:endParaRPr lang="en-US" sz="2200" dirty="0"/>
          </a:p>
        </p:txBody>
      </p:sp>
      <p:sp>
        <p:nvSpPr>
          <p:cNvPr id="91" name="Rectangle 90"/>
          <p:cNvSpPr/>
          <p:nvPr/>
        </p:nvSpPr>
        <p:spPr>
          <a:xfrm>
            <a:off x="7828190" y="4006877"/>
            <a:ext cx="2920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>
                <a:solidFill>
                  <a:srgbClr val="FF0000"/>
                </a:solidFill>
              </a:rPr>
              <a:t>1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7713119" y="4589229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aseline="-25000" dirty="0">
                <a:solidFill>
                  <a:srgbClr val="FF0000"/>
                </a:solidFill>
              </a:rPr>
              <a:t>110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458042" y="2720531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364523" y="1037952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…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44559" y="1128262"/>
            <a:ext cx="4169006" cy="400110"/>
            <a:chOff x="496514" y="392303"/>
            <a:chExt cx="4169006" cy="400110"/>
          </a:xfrm>
        </p:grpSpPr>
        <p:sp>
          <p:nvSpPr>
            <p:cNvPr id="7" name="Rectangle 6"/>
            <p:cNvSpPr/>
            <p:nvPr/>
          </p:nvSpPr>
          <p:spPr bwMode="auto">
            <a:xfrm>
              <a:off x="582734" y="447232"/>
              <a:ext cx="4082786" cy="316287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96514" y="392303"/>
              <a:ext cx="40962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~Stomach() { 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cout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&lt;&lt; “Fart!\n”; }</a:t>
              </a: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72986" y="2832268"/>
            <a:ext cx="4286087" cy="388035"/>
            <a:chOff x="472986" y="392303"/>
            <a:chExt cx="4286087" cy="712445"/>
          </a:xfrm>
        </p:grpSpPr>
        <p:sp>
          <p:nvSpPr>
            <p:cNvPr id="70" name="Rectangle 69"/>
            <p:cNvSpPr/>
            <p:nvPr/>
          </p:nvSpPr>
          <p:spPr bwMode="auto">
            <a:xfrm>
              <a:off x="472986" y="496966"/>
              <a:ext cx="4286087" cy="607782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96514" y="392303"/>
              <a:ext cx="40962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~Brain() { 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cout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&lt;&lt; “Argh!\n”; }</a:t>
              </a: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422574" y="3809698"/>
            <a:ext cx="4383477" cy="1416609"/>
            <a:chOff x="370283" y="349902"/>
            <a:chExt cx="4096268" cy="1416609"/>
          </a:xfrm>
        </p:grpSpPr>
        <p:sp>
          <p:nvSpPr>
            <p:cNvPr id="77" name="Rectangle 76"/>
            <p:cNvSpPr/>
            <p:nvPr/>
          </p:nvSpPr>
          <p:spPr bwMode="auto">
            <a:xfrm>
              <a:off x="458042" y="349902"/>
              <a:ext cx="4008509" cy="1407044"/>
            </a:xfrm>
            <a:prstGeom prst="rect">
              <a:avLst/>
            </a:prstGeom>
            <a:solidFill>
              <a:srgbClr val="FFFF9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70283" y="350739"/>
              <a:ext cx="4096268" cy="1415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~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HungryNerd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() </a:t>
              </a:r>
              <a:b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1200" b="1" dirty="0">
                  <a:solidFill>
                    <a:schemeClr val="accent2">
                      <a:lumMod val="75000"/>
                    </a:schemeClr>
                  </a:solidFill>
                </a:rPr>
                <a:t>{ </a:t>
              </a:r>
              <a:b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>
                  <a:solidFill>
                    <a:schemeClr val="accent2">
                      <a:lumMod val="75000"/>
                    </a:schemeClr>
                  </a:solidFill>
                </a:rPr>
                <a:t>   myBelly.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eat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();      // last meal</a:t>
              </a:r>
            </a:p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  </a:t>
              </a:r>
              <a:r>
                <a:rPr lang="en-US" dirty="0" err="1">
                  <a:solidFill>
                    <a:schemeClr val="accent2">
                      <a:lumMod val="75000"/>
                    </a:schemeClr>
                  </a:solidFill>
                </a:rPr>
                <a:t>myBrain.think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();  // last thought</a:t>
              </a:r>
              <a:b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</a:br>
              <a:r>
                <a:rPr lang="en-US" sz="1400" b="1" dirty="0">
                  <a:solidFill>
                    <a:schemeClr val="accent2">
                      <a:lumMod val="75000"/>
                    </a:schemeClr>
                  </a:solidFill>
                </a:rPr>
                <a:t>}</a:t>
              </a:r>
            </a:p>
          </p:txBody>
        </p:sp>
      </p:grpSp>
      <p:sp>
        <p:nvSpPr>
          <p:cNvPr id="101" name="Line 72"/>
          <p:cNvSpPr>
            <a:spLocks noChangeShapeType="1"/>
          </p:cNvSpPr>
          <p:nvPr/>
        </p:nvSpPr>
        <p:spPr bwMode="auto">
          <a:xfrm>
            <a:off x="212852" y="399846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4" name="Rectangle 53"/>
          <p:cNvSpPr/>
          <p:nvPr/>
        </p:nvSpPr>
        <p:spPr bwMode="auto">
          <a:xfrm>
            <a:off x="462794" y="5196135"/>
            <a:ext cx="3298713" cy="541098"/>
          </a:xfrm>
          <a:prstGeom prst="rect">
            <a:avLst/>
          </a:prstGeom>
          <a:solidFill>
            <a:srgbClr val="F1ABA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388627" y="5970653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6600CC"/>
                </a:solidFill>
              </a:rPr>
              <a:t>myBelly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416335" y="6247745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6600CC"/>
                </a:solidFill>
              </a:rPr>
              <a:t>myBrain</a:t>
            </a:r>
            <a:endParaRPr lang="en-US" sz="1800" dirty="0">
              <a:solidFill>
                <a:srgbClr val="6600CC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18511" y="5169734"/>
            <a:ext cx="3028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Call              ‘s destructor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25437" y="5426044"/>
            <a:ext cx="2930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Call              ‘s destructor</a:t>
            </a:r>
          </a:p>
        </p:txBody>
      </p:sp>
      <p:sp>
        <p:nvSpPr>
          <p:cNvPr id="61" name="Line 72"/>
          <p:cNvSpPr>
            <a:spLocks noChangeShapeType="1"/>
          </p:cNvSpPr>
          <p:nvPr/>
        </p:nvSpPr>
        <p:spPr bwMode="auto">
          <a:xfrm>
            <a:off x="398773" y="4510484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7804318" y="4005039"/>
            <a:ext cx="3305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aseline="-25000" dirty="0">
                <a:solidFill>
                  <a:srgbClr val="7030A0"/>
                </a:solidFill>
              </a:rPr>
              <a:t>2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64" name="Line 72"/>
          <p:cNvSpPr>
            <a:spLocks noChangeShapeType="1"/>
          </p:cNvSpPr>
          <p:nvPr/>
        </p:nvSpPr>
        <p:spPr bwMode="auto">
          <a:xfrm>
            <a:off x="407952" y="481712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7712248" y="4583376"/>
            <a:ext cx="5277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aseline="-25000" dirty="0">
                <a:solidFill>
                  <a:srgbClr val="7030A0"/>
                </a:solidFill>
              </a:rPr>
              <a:t>120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67" name="Line 72"/>
          <p:cNvSpPr>
            <a:spLocks noChangeShapeType="1"/>
          </p:cNvSpPr>
          <p:nvPr/>
        </p:nvSpPr>
        <p:spPr bwMode="auto">
          <a:xfrm>
            <a:off x="228600" y="507248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" name="Line 72"/>
          <p:cNvSpPr>
            <a:spLocks noChangeShapeType="1"/>
          </p:cNvSpPr>
          <p:nvPr/>
        </p:nvSpPr>
        <p:spPr bwMode="auto">
          <a:xfrm>
            <a:off x="310394" y="5337147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4501526" y="2233645"/>
            <a:ext cx="494351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Then C++ calls the </a:t>
            </a:r>
            <a:r>
              <a:rPr lang="en-US" sz="1800" dirty="0" err="1"/>
              <a:t>d’tors</a:t>
            </a:r>
            <a:r>
              <a:rPr lang="en-US" sz="1800" dirty="0"/>
              <a:t> of the inner objects </a:t>
            </a:r>
            <a:r>
              <a:rPr lang="en-US" sz="1500" dirty="0">
                <a:solidFill>
                  <a:srgbClr val="FF0000"/>
                </a:solidFill>
              </a:rPr>
              <a:t>(reverse order of construction)</a:t>
            </a:r>
            <a:r>
              <a:rPr lang="en-US" dirty="0"/>
              <a:t>.</a:t>
            </a:r>
          </a:p>
        </p:txBody>
      </p:sp>
      <p:sp>
        <p:nvSpPr>
          <p:cNvPr id="78" name="Line 72"/>
          <p:cNvSpPr>
            <a:spLocks noChangeShapeType="1"/>
          </p:cNvSpPr>
          <p:nvPr/>
        </p:nvSpPr>
        <p:spPr bwMode="auto">
          <a:xfrm>
            <a:off x="276601" y="301556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564999" y="3148677"/>
            <a:ext cx="840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Argh!</a:t>
            </a:r>
          </a:p>
        </p:txBody>
      </p:sp>
      <p:sp>
        <p:nvSpPr>
          <p:cNvPr id="85" name="Line 72"/>
          <p:cNvSpPr>
            <a:spLocks noChangeShapeType="1"/>
          </p:cNvSpPr>
          <p:nvPr/>
        </p:nvSpPr>
        <p:spPr bwMode="auto">
          <a:xfrm flipH="1">
            <a:off x="4000748" y="2646574"/>
            <a:ext cx="241288" cy="253716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7" name="Line 72"/>
          <p:cNvSpPr>
            <a:spLocks noChangeShapeType="1"/>
          </p:cNvSpPr>
          <p:nvPr/>
        </p:nvSpPr>
        <p:spPr bwMode="auto">
          <a:xfrm>
            <a:off x="297539" y="5599717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Line 72"/>
          <p:cNvSpPr>
            <a:spLocks noChangeShapeType="1"/>
          </p:cNvSpPr>
          <p:nvPr/>
        </p:nvSpPr>
        <p:spPr bwMode="auto">
          <a:xfrm flipH="1">
            <a:off x="4323740" y="929475"/>
            <a:ext cx="241288" cy="253716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" name="Line 72"/>
          <p:cNvSpPr>
            <a:spLocks noChangeShapeType="1"/>
          </p:cNvSpPr>
          <p:nvPr/>
        </p:nvSpPr>
        <p:spPr bwMode="auto">
          <a:xfrm>
            <a:off x="226375" y="131730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6585195" y="3455315"/>
            <a:ext cx="776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Fart!</a:t>
            </a:r>
          </a:p>
        </p:txBody>
      </p:sp>
      <p:sp>
        <p:nvSpPr>
          <p:cNvPr id="95" name="Line 72"/>
          <p:cNvSpPr>
            <a:spLocks noChangeShapeType="1"/>
          </p:cNvSpPr>
          <p:nvPr/>
        </p:nvSpPr>
        <p:spPr bwMode="auto">
          <a:xfrm>
            <a:off x="191714" y="5738363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" name="TextBox 104"/>
          <p:cNvSpPr txBox="1"/>
          <p:nvPr/>
        </p:nvSpPr>
        <p:spPr>
          <a:xfrm>
            <a:off x="4620863" y="1499478"/>
            <a:ext cx="4717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The outer destructor runs first – it can still use all of its member variables!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4820673" y="3003073"/>
            <a:ext cx="4273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And of course, if an embedded object has its own embedded object(s), this process is repeated.</a:t>
            </a:r>
          </a:p>
        </p:txBody>
      </p:sp>
      <p:sp>
        <p:nvSpPr>
          <p:cNvPr id="84" name="Line 72">
            <a:extLst>
              <a:ext uri="{FF2B5EF4-FFF2-40B4-BE49-F238E27FC236}">
                <a16:creationId xmlns:a16="http://schemas.microsoft.com/office/drawing/2014/main" id="{10AC99CA-20D7-4EA1-966B-85B9D3A529EC}"/>
              </a:ext>
            </a:extLst>
          </p:cNvPr>
          <p:cNvSpPr>
            <a:spLocks noChangeShapeType="1"/>
          </p:cNvSpPr>
          <p:nvPr/>
        </p:nvSpPr>
        <p:spPr bwMode="auto">
          <a:xfrm>
            <a:off x="4895094" y="661909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" name="Right Arrow 101">
            <a:extLst>
              <a:ext uri="{FF2B5EF4-FFF2-40B4-BE49-F238E27FC236}">
                <a16:creationId xmlns:a16="http://schemas.microsoft.com/office/drawing/2014/main" id="{4BA201D2-A9ED-492D-ABF7-87B327AE147C}"/>
              </a:ext>
            </a:extLst>
          </p:cNvPr>
          <p:cNvSpPr/>
          <p:nvPr/>
        </p:nvSpPr>
        <p:spPr bwMode="auto">
          <a:xfrm flipH="1">
            <a:off x="2569333" y="3622462"/>
            <a:ext cx="3365955" cy="2017574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The member variables are still</a:t>
            </a:r>
            <a:r>
              <a:rPr kumimoji="0" lang="en-US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valid and can be used!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1A01F3-65BF-9D4F-9520-7CBF8045D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CD946-6D79-44F2-A181-575F8E467BD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07407E-6 L 8.33333E-7 0.0909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96296E-6 L -0.04965 -0.15833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3" y="-7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7037E-6 L -0.04202 -0.08032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1" y="-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/>
      <p:bldP spid="3" grpId="0"/>
      <p:bldP spid="13" grpId="0"/>
      <p:bldP spid="35" grpId="0"/>
      <p:bldP spid="90" grpId="0"/>
      <p:bldP spid="17" grpId="0"/>
      <p:bldP spid="91" grpId="0"/>
      <p:bldP spid="91" grpId="1"/>
      <p:bldP spid="96" grpId="0"/>
      <p:bldP spid="96" grpId="1"/>
      <p:bldP spid="101" grpId="0" animBg="1"/>
      <p:bldP spid="101" grpId="1" animBg="1"/>
      <p:bldP spid="54" grpId="0" animBg="1"/>
      <p:bldP spid="55" grpId="0"/>
      <p:bldP spid="55" grpId="1"/>
      <p:bldP spid="56" grpId="0"/>
      <p:bldP spid="56" grpId="1"/>
      <p:bldP spid="57" grpId="0"/>
      <p:bldP spid="58" grpId="0"/>
      <p:bldP spid="61" grpId="0" animBg="1"/>
      <p:bldP spid="61" grpId="1" animBg="1"/>
      <p:bldP spid="63" grpId="0"/>
      <p:bldP spid="63" grpId="1"/>
      <p:bldP spid="64" grpId="0" animBg="1"/>
      <p:bldP spid="64" grpId="1" animBg="1"/>
      <p:bldP spid="66" grpId="0"/>
      <p:bldP spid="66" grpId="1"/>
      <p:bldP spid="67" grpId="0" animBg="1"/>
      <p:bldP spid="67" grpId="1" animBg="1"/>
      <p:bldP spid="68" grpId="0" animBg="1"/>
      <p:bldP spid="68" grpId="1" animBg="1"/>
      <p:bldP spid="76" grpId="0"/>
      <p:bldP spid="78" grpId="0" animBg="1"/>
      <p:bldP spid="78" grpId="1" animBg="1"/>
      <p:bldP spid="2" grpId="0"/>
      <p:bldP spid="2" grpId="1"/>
      <p:bldP spid="85" grpId="0" animBg="1"/>
      <p:bldP spid="85" grpId="1" animBg="1"/>
      <p:bldP spid="87" grpId="0" animBg="1"/>
      <p:bldP spid="87" grpId="1" animBg="1"/>
      <p:bldP spid="89" grpId="0" animBg="1"/>
      <p:bldP spid="89" grpId="1" animBg="1"/>
      <p:bldP spid="92" grpId="0" animBg="1"/>
      <p:bldP spid="92" grpId="1" animBg="1"/>
      <p:bldP spid="94" grpId="0"/>
      <p:bldP spid="94" grpId="1"/>
      <p:bldP spid="95" grpId="0" animBg="1"/>
      <p:bldP spid="95" grpId="1" animBg="1"/>
      <p:bldP spid="105" grpId="0"/>
      <p:bldP spid="106" grpId="0"/>
      <p:bldP spid="84" grpId="0" animBg="1"/>
      <p:bldP spid="84" grpId="1" animBg="1"/>
      <p:bldP spid="122" grpId="0" animBg="1"/>
      <p:bldP spid="122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71071" y="-374469"/>
            <a:ext cx="9066179" cy="1143000"/>
          </a:xfrm>
        </p:spPr>
        <p:txBody>
          <a:bodyPr/>
          <a:lstStyle/>
          <a:p>
            <a:r>
              <a:rPr lang="en-US" sz="2400" dirty="0"/>
              <a:t>Multi-level Composition Construction/Destruction</a:t>
            </a: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5116196" y="5379674"/>
            <a:ext cx="3830980" cy="1363001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dirty="0" err="1"/>
              <a:t>int</a:t>
            </a:r>
            <a:r>
              <a:rPr lang="en-US" dirty="0"/>
              <a:t> main()</a:t>
            </a:r>
          </a:p>
          <a:p>
            <a:r>
              <a:rPr lang="en-US" sz="1400" b="1" dirty="0"/>
              <a:t>{</a:t>
            </a:r>
          </a:p>
          <a:p>
            <a:r>
              <a:rPr lang="en-US" dirty="0"/>
              <a:t>   </a:t>
            </a:r>
            <a:r>
              <a:rPr lang="en-US" dirty="0">
                <a:solidFill>
                  <a:srgbClr val="FF0000"/>
                </a:solidFill>
              </a:rPr>
              <a:t>Nerd      </a:t>
            </a:r>
            <a:r>
              <a:rPr lang="en-US" dirty="0" err="1">
                <a:solidFill>
                  <a:srgbClr val="FF0000"/>
                </a:solidFill>
              </a:rPr>
              <a:t>david_s</a:t>
            </a:r>
            <a:r>
              <a:rPr lang="en-US" dirty="0">
                <a:solidFill>
                  <a:srgbClr val="FF0000"/>
                </a:solidFill>
              </a:rPr>
              <a:t>;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/>
          </a:p>
          <a:p>
            <a:r>
              <a:rPr lang="en-US" sz="1400" b="1" dirty="0"/>
              <a:t>} 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863038" y="482099"/>
            <a:ext cx="4079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Here’s the order the </a:t>
            </a:r>
            <a:r>
              <a:rPr lang="en-US" dirty="0" err="1"/>
              <a:t>c’tors</a:t>
            </a:r>
            <a:r>
              <a:rPr lang="en-US" dirty="0"/>
              <a:t> will run for three levels of classes…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844208" y="1234357"/>
            <a:ext cx="4079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And here’s the order the destructors will run…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267984" y="6060896"/>
            <a:ext cx="434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…</a:t>
            </a:r>
          </a:p>
        </p:txBody>
      </p:sp>
      <p:sp>
        <p:nvSpPr>
          <p:cNvPr id="70" name="Line 72">
            <a:extLst>
              <a:ext uri="{FF2B5EF4-FFF2-40B4-BE49-F238E27FC236}">
                <a16:creationId xmlns:a16="http://schemas.microsoft.com/office/drawing/2014/main" id="{CCA72440-7585-4583-81CC-E3B0BF856D84}"/>
              </a:ext>
            </a:extLst>
          </p:cNvPr>
          <p:cNvSpPr>
            <a:spLocks noChangeShapeType="1"/>
          </p:cNvSpPr>
          <p:nvPr/>
        </p:nvSpPr>
        <p:spPr bwMode="auto">
          <a:xfrm>
            <a:off x="5110262" y="606089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8EE1E6-19F7-446E-8EF1-64AA4DDAE601}"/>
              </a:ext>
            </a:extLst>
          </p:cNvPr>
          <p:cNvGrpSpPr/>
          <p:nvPr/>
        </p:nvGrpSpPr>
        <p:grpSpPr>
          <a:xfrm>
            <a:off x="6073983" y="4446081"/>
            <a:ext cx="671076" cy="578271"/>
            <a:chOff x="6428673" y="3703115"/>
            <a:chExt cx="671076" cy="578271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B33ABAF1-045A-4451-B664-88255D71A25C}"/>
                </a:ext>
              </a:extLst>
            </p:cNvPr>
            <p:cNvGrpSpPr/>
            <p:nvPr/>
          </p:nvGrpSpPr>
          <p:grpSpPr>
            <a:xfrm>
              <a:off x="6428673" y="3703115"/>
              <a:ext cx="450764" cy="363830"/>
              <a:chOff x="5879910" y="3754877"/>
              <a:chExt cx="450764" cy="363830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1971196E-A9B3-41AC-9744-05A6197CEC03}"/>
                  </a:ext>
                </a:extLst>
              </p:cNvPr>
              <p:cNvSpPr/>
              <p:nvPr/>
            </p:nvSpPr>
            <p:spPr bwMode="auto">
              <a:xfrm>
                <a:off x="5933872" y="3754877"/>
                <a:ext cx="350196" cy="36383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7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65E9C63-CD15-4F49-B772-5C044C258425}"/>
                  </a:ext>
                </a:extLst>
              </p:cNvPr>
              <p:cNvSpPr txBox="1"/>
              <p:nvPr/>
            </p:nvSpPr>
            <p:spPr>
              <a:xfrm>
                <a:off x="5879910" y="3776965"/>
                <a:ext cx="4507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#1</a:t>
                </a:r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BAEC5AF-D1A9-4D4E-B9AA-BBD6C574AF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" r="3544" b="18065"/>
            <a:stretch/>
          </p:blipFill>
          <p:spPr>
            <a:xfrm>
              <a:off x="6657554" y="3841318"/>
              <a:ext cx="442195" cy="440068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ECCE851-05E0-4282-87E6-779847250F92}"/>
              </a:ext>
            </a:extLst>
          </p:cNvPr>
          <p:cNvGrpSpPr/>
          <p:nvPr/>
        </p:nvGrpSpPr>
        <p:grpSpPr>
          <a:xfrm>
            <a:off x="5137032" y="3856851"/>
            <a:ext cx="2161161" cy="1454866"/>
            <a:chOff x="5505856" y="3114224"/>
            <a:chExt cx="2161161" cy="1454866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6CF7104B-B3AD-437E-B7E2-F589F9541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4F4F4"/>
                </a:clrFrom>
                <a:clrTo>
                  <a:srgbClr val="F4F4F4">
                    <a:alpha val="0"/>
                  </a:srgbClr>
                </a:clrTo>
              </a:clrChange>
              <a:alphaModFix amt="70000"/>
            </a:blip>
            <a:stretch>
              <a:fillRect/>
            </a:stretch>
          </p:blipFill>
          <p:spPr>
            <a:xfrm>
              <a:off x="5505856" y="3114224"/>
              <a:ext cx="1857068" cy="1454866"/>
            </a:xfrm>
            <a:prstGeom prst="rect">
              <a:avLst/>
            </a:prstGeom>
          </p:spPr>
        </p:pic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11DB8185-A44B-4CEB-9A5F-7F6BB5F0B833}"/>
                </a:ext>
              </a:extLst>
            </p:cNvPr>
            <p:cNvGrpSpPr/>
            <p:nvPr/>
          </p:nvGrpSpPr>
          <p:grpSpPr>
            <a:xfrm>
              <a:off x="7184192" y="3426935"/>
              <a:ext cx="482825" cy="363830"/>
              <a:chOff x="5863880" y="3754877"/>
              <a:chExt cx="482825" cy="363830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62C4E1AE-8736-4EE6-9340-A8FAED5847B8}"/>
                  </a:ext>
                </a:extLst>
              </p:cNvPr>
              <p:cNvSpPr/>
              <p:nvPr/>
            </p:nvSpPr>
            <p:spPr bwMode="auto">
              <a:xfrm>
                <a:off x="5933872" y="3754877"/>
                <a:ext cx="350196" cy="36383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7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7281EEF-1078-4EBA-9224-12A5A42BBF99}"/>
                  </a:ext>
                </a:extLst>
              </p:cNvPr>
              <p:cNvSpPr txBox="1"/>
              <p:nvPr/>
            </p:nvSpPr>
            <p:spPr>
              <a:xfrm>
                <a:off x="5863880" y="3776965"/>
                <a:ext cx="48282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#2</a:t>
                </a: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214BCB4-90E8-41A4-A362-6FCE879517E3}"/>
              </a:ext>
            </a:extLst>
          </p:cNvPr>
          <p:cNvGrpSpPr/>
          <p:nvPr/>
        </p:nvGrpSpPr>
        <p:grpSpPr>
          <a:xfrm>
            <a:off x="4572000" y="2228630"/>
            <a:ext cx="2987131" cy="3095452"/>
            <a:chOff x="5306068" y="2249634"/>
            <a:chExt cx="2987131" cy="3095452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78BD2507-61C6-44C3-A8A5-7E1474803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70000"/>
            </a:blip>
            <a:stretch>
              <a:fillRect/>
            </a:stretch>
          </p:blipFill>
          <p:spPr>
            <a:xfrm>
              <a:off x="5306068" y="2249634"/>
              <a:ext cx="2987131" cy="3095452"/>
            </a:xfrm>
            <a:prstGeom prst="rect">
              <a:avLst/>
            </a:prstGeom>
          </p:spPr>
        </p:pic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5AAED4E6-0F71-4759-A7F6-54E4A26461E5}"/>
                </a:ext>
              </a:extLst>
            </p:cNvPr>
            <p:cNvGrpSpPr/>
            <p:nvPr/>
          </p:nvGrpSpPr>
          <p:grpSpPr>
            <a:xfrm>
              <a:off x="7549435" y="3234865"/>
              <a:ext cx="482825" cy="363830"/>
              <a:chOff x="5863880" y="3754877"/>
              <a:chExt cx="482825" cy="363830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C62CA7CF-D959-4ED6-9791-12BF6E5092D4}"/>
                  </a:ext>
                </a:extLst>
              </p:cNvPr>
              <p:cNvSpPr/>
              <p:nvPr/>
            </p:nvSpPr>
            <p:spPr bwMode="auto">
              <a:xfrm>
                <a:off x="5933872" y="3754877"/>
                <a:ext cx="350196" cy="363830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7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03DAE39-5A0B-45D3-9DB6-5DC95237C73C}"/>
                  </a:ext>
                </a:extLst>
              </p:cNvPr>
              <p:cNvSpPr txBox="1"/>
              <p:nvPr/>
            </p:nvSpPr>
            <p:spPr>
              <a:xfrm>
                <a:off x="5863880" y="3776965"/>
                <a:ext cx="48282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#3</a:t>
                </a:r>
              </a:p>
            </p:txBody>
          </p:sp>
        </p:grpSp>
      </p:grpSp>
      <p:sp>
        <p:nvSpPr>
          <p:cNvPr id="81" name="Line 72">
            <a:extLst>
              <a:ext uri="{FF2B5EF4-FFF2-40B4-BE49-F238E27FC236}">
                <a16:creationId xmlns:a16="http://schemas.microsoft.com/office/drawing/2014/main" id="{BDE19CA2-82ED-4B21-98D9-1103C36C7821}"/>
              </a:ext>
            </a:extLst>
          </p:cNvPr>
          <p:cNvSpPr>
            <a:spLocks noChangeShapeType="1"/>
          </p:cNvSpPr>
          <p:nvPr/>
        </p:nvSpPr>
        <p:spPr bwMode="auto">
          <a:xfrm>
            <a:off x="4886842" y="660794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50771E0-6C34-4258-BF34-4F9587B6E246}"/>
              </a:ext>
            </a:extLst>
          </p:cNvPr>
          <p:cNvGrpSpPr/>
          <p:nvPr/>
        </p:nvGrpSpPr>
        <p:grpSpPr>
          <a:xfrm>
            <a:off x="7549646" y="2021651"/>
            <a:ext cx="1487171" cy="1612868"/>
            <a:chOff x="5379171" y="4479522"/>
            <a:chExt cx="3580702" cy="1398839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08D0848-835C-4408-B62B-B8B38B75366B}"/>
                </a:ext>
              </a:extLst>
            </p:cNvPr>
            <p:cNvSpPr/>
            <p:nvPr/>
          </p:nvSpPr>
          <p:spPr bwMode="auto">
            <a:xfrm>
              <a:off x="5379171" y="4763972"/>
              <a:ext cx="3580702" cy="1114389"/>
            </a:xfrm>
            <a:prstGeom prst="rect">
              <a:avLst/>
            </a:prstGeom>
            <a:solidFill>
              <a:srgbClr val="D8BEE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13305086-77C0-49D9-976B-24E0F1F94242}"/>
                </a:ext>
              </a:extLst>
            </p:cNvPr>
            <p:cNvSpPr txBox="1"/>
            <p:nvPr/>
          </p:nvSpPr>
          <p:spPr>
            <a:xfrm>
              <a:off x="5966630" y="4479522"/>
              <a:ext cx="2428455" cy="320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err="1"/>
                <a:t>david_s</a:t>
              </a:r>
              <a:endParaRPr lang="en-US" sz="1800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218246" y="441555"/>
            <a:ext cx="4572000" cy="1661993"/>
          </a:xfrm>
          <a:prstGeom prst="rect">
            <a:avLst/>
          </a:prstGeom>
          <a:solidFill>
            <a:srgbClr val="E9ECF3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sz="1800" dirty="0"/>
              <a:t>class </a:t>
            </a:r>
            <a:r>
              <a:rPr lang="en-US" sz="1800" dirty="0">
                <a:solidFill>
                  <a:srgbClr val="6600CC"/>
                </a:solidFill>
              </a:rPr>
              <a:t>Food </a:t>
            </a:r>
            <a:br>
              <a:rPr lang="en-US" sz="1800" dirty="0">
                <a:solidFill>
                  <a:srgbClr val="6600CC"/>
                </a:solidFill>
              </a:rPr>
            </a:br>
            <a:r>
              <a:rPr lang="en-US" sz="1400" dirty="0"/>
              <a:t>{</a:t>
            </a:r>
            <a:endParaRPr lang="en-US" sz="1100" dirty="0"/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public:</a:t>
            </a:r>
          </a:p>
          <a:p>
            <a:r>
              <a:rPr lang="en-US" dirty="0">
                <a:solidFill>
                  <a:srgbClr val="FF0000"/>
                </a:solidFill>
              </a:rPr>
              <a:t>    </a:t>
            </a:r>
            <a:r>
              <a:rPr lang="en-US" dirty="0">
                <a:solidFill>
                  <a:srgbClr val="006600"/>
                </a:solidFill>
              </a:rPr>
              <a:t>Food()              { … }</a:t>
            </a:r>
          </a:p>
          <a:p>
            <a:r>
              <a:rPr lang="en-US" dirty="0">
                <a:solidFill>
                  <a:srgbClr val="FF0000"/>
                </a:solidFill>
              </a:rPr>
              <a:t>    ~Food()            { … }</a:t>
            </a:r>
            <a:br>
              <a:rPr lang="en-US" sz="1400" b="1" dirty="0"/>
            </a:br>
            <a:r>
              <a:rPr lang="en-US" sz="1400" dirty="0"/>
              <a:t>};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23110" y="2157237"/>
            <a:ext cx="4572000" cy="2185214"/>
          </a:xfrm>
          <a:prstGeom prst="rect">
            <a:avLst/>
          </a:prstGeom>
          <a:solidFill>
            <a:srgbClr val="E9ECF3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sz="1800" dirty="0"/>
              <a:t>class 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</a:rPr>
              <a:t>Stomach </a:t>
            </a:r>
            <a:br>
              <a:rPr lang="en-US" sz="1800" dirty="0">
                <a:solidFill>
                  <a:srgbClr val="6600CC"/>
                </a:solidFill>
              </a:rPr>
            </a:br>
            <a:r>
              <a:rPr lang="en-US" sz="1400" dirty="0"/>
              <a:t>{</a:t>
            </a:r>
            <a:endParaRPr lang="en-US" sz="1100" dirty="0"/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public:</a:t>
            </a:r>
          </a:p>
          <a:p>
            <a:r>
              <a:rPr lang="en-US" dirty="0">
                <a:solidFill>
                  <a:srgbClr val="006600"/>
                </a:solidFill>
              </a:rPr>
              <a:t>    Stomach()         { … }</a:t>
            </a:r>
          </a:p>
          <a:p>
            <a:r>
              <a:rPr lang="en-US" dirty="0">
                <a:solidFill>
                  <a:srgbClr val="FF0000"/>
                </a:solidFill>
              </a:rPr>
              <a:t>    ~Stomach()       { … }</a:t>
            </a: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private:</a:t>
            </a:r>
          </a:p>
          <a:p>
            <a:r>
              <a:rPr lang="en-US" sz="1800" b="1" dirty="0">
                <a:solidFill>
                  <a:srgbClr val="7030A0"/>
                </a:solidFill>
              </a:rPr>
              <a:t>   Food     </a:t>
            </a:r>
            <a:r>
              <a:rPr lang="en-US" sz="1800" b="1" dirty="0" err="1">
                <a:solidFill>
                  <a:srgbClr val="7030A0"/>
                </a:solidFill>
              </a:rPr>
              <a:t>myFood</a:t>
            </a:r>
            <a:r>
              <a:rPr lang="en-US" sz="1800" b="1" dirty="0">
                <a:solidFill>
                  <a:srgbClr val="7030A0"/>
                </a:solidFill>
              </a:rPr>
              <a:t>;</a:t>
            </a:r>
            <a:br>
              <a:rPr lang="en-US" sz="1400" b="1" dirty="0">
                <a:solidFill>
                  <a:srgbClr val="7030A0"/>
                </a:solidFill>
              </a:rPr>
            </a:br>
            <a:r>
              <a:rPr lang="en-US" sz="1400" dirty="0"/>
              <a:t>};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18246" y="4410813"/>
            <a:ext cx="4572000" cy="2185214"/>
          </a:xfrm>
          <a:prstGeom prst="rect">
            <a:avLst/>
          </a:prstGeom>
          <a:solidFill>
            <a:srgbClr val="E9ECF3"/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sz="1800" dirty="0"/>
              <a:t>class </a:t>
            </a:r>
            <a:r>
              <a:rPr lang="en-US" sz="1800" dirty="0">
                <a:solidFill>
                  <a:srgbClr val="006600"/>
                </a:solidFill>
              </a:rPr>
              <a:t>Nerd </a:t>
            </a:r>
            <a:br>
              <a:rPr lang="en-US" sz="1800" dirty="0">
                <a:solidFill>
                  <a:srgbClr val="6600CC"/>
                </a:solidFill>
              </a:rPr>
            </a:br>
            <a:r>
              <a:rPr lang="en-US" sz="1400" dirty="0"/>
              <a:t>{</a:t>
            </a:r>
            <a:endParaRPr lang="en-US" sz="1100" dirty="0"/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public:</a:t>
            </a:r>
          </a:p>
          <a:p>
            <a:r>
              <a:rPr lang="en-US" dirty="0">
                <a:solidFill>
                  <a:srgbClr val="006600"/>
                </a:solidFill>
              </a:rPr>
              <a:t>    Nerd()              { … }</a:t>
            </a:r>
          </a:p>
          <a:p>
            <a:r>
              <a:rPr lang="en-US" dirty="0">
                <a:solidFill>
                  <a:srgbClr val="FF0000"/>
                </a:solidFill>
              </a:rPr>
              <a:t>    ~Nerd()            { … }</a:t>
            </a: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private:</a:t>
            </a:r>
          </a:p>
          <a:p>
            <a:r>
              <a:rPr lang="en-US" sz="1800" b="1" dirty="0">
                <a:solidFill>
                  <a:schemeClr val="accent6">
                    <a:lumMod val="75000"/>
                  </a:schemeClr>
                </a:solidFill>
              </a:rPr>
              <a:t>   Stomach     </a:t>
            </a:r>
            <a:r>
              <a:rPr lang="en-US" sz="1800" b="1" dirty="0" err="1">
                <a:solidFill>
                  <a:schemeClr val="accent6">
                    <a:lumMod val="75000"/>
                  </a:schemeClr>
                </a:solidFill>
              </a:rPr>
              <a:t>myStomach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</a:rPr>
              <a:t>;</a:t>
            </a:r>
            <a:br>
              <a:rPr lang="en-US" sz="1400" b="1" dirty="0"/>
            </a:br>
            <a:r>
              <a:rPr lang="en-US" sz="1400" dirty="0"/>
              <a:t>};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462946" y="1007896"/>
            <a:ext cx="450764" cy="363830"/>
            <a:chOff x="5879910" y="3754877"/>
            <a:chExt cx="450764" cy="363830"/>
          </a:xfrm>
        </p:grpSpPr>
        <p:sp>
          <p:nvSpPr>
            <p:cNvPr id="8" name="Oval 7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79910" y="3776965"/>
              <a:ext cx="4507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#1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516450" y="2710272"/>
            <a:ext cx="482825" cy="363830"/>
            <a:chOff x="5863880" y="3754877"/>
            <a:chExt cx="482825" cy="363830"/>
          </a:xfrm>
        </p:grpSpPr>
        <p:sp>
          <p:nvSpPr>
            <p:cNvPr id="22" name="Oval 21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863880" y="377696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#2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492130" y="4983291"/>
            <a:ext cx="482825" cy="363830"/>
            <a:chOff x="5863880" y="3754877"/>
            <a:chExt cx="482825" cy="363830"/>
          </a:xfrm>
        </p:grpSpPr>
        <p:sp>
          <p:nvSpPr>
            <p:cNvPr id="25" name="Oval 24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863880" y="377696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#3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492130" y="5672113"/>
            <a:ext cx="450764" cy="363830"/>
            <a:chOff x="5879910" y="3754877"/>
            <a:chExt cx="450764" cy="363830"/>
          </a:xfrm>
        </p:grpSpPr>
        <p:sp>
          <p:nvSpPr>
            <p:cNvPr id="50" name="Oval 49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rgbClr val="FB5F5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879910" y="3772915"/>
              <a:ext cx="4507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#1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2516450" y="3433065"/>
            <a:ext cx="482825" cy="363830"/>
            <a:chOff x="5863880" y="3754877"/>
            <a:chExt cx="482825" cy="363830"/>
          </a:xfrm>
        </p:grpSpPr>
        <p:sp>
          <p:nvSpPr>
            <p:cNvPr id="56" name="Oval 55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rgbClr val="FB5F5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863880" y="3772915"/>
              <a:ext cx="4828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#2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4659540A-F67D-4EDC-8D68-F146437B1C5A}"/>
              </a:ext>
            </a:extLst>
          </p:cNvPr>
          <p:cNvGrpSpPr/>
          <p:nvPr/>
        </p:nvGrpSpPr>
        <p:grpSpPr>
          <a:xfrm>
            <a:off x="7637194" y="2450875"/>
            <a:ext cx="1399623" cy="1070133"/>
            <a:chOff x="8747930" y="2760140"/>
            <a:chExt cx="1186980" cy="1070133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3F550806-0EF6-48C1-AB6A-E790C6AA3B75}"/>
                </a:ext>
              </a:extLst>
            </p:cNvPr>
            <p:cNvSpPr/>
            <p:nvPr/>
          </p:nvSpPr>
          <p:spPr bwMode="auto">
            <a:xfrm>
              <a:off x="8747930" y="3034926"/>
              <a:ext cx="1068342" cy="795347"/>
            </a:xfrm>
            <a:prstGeom prst="rect">
              <a:avLst/>
            </a:prstGeom>
            <a:solidFill>
              <a:schemeClr val="accent5">
                <a:lumMod val="75000"/>
                <a:alpha val="89804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6DD4E3D-FE9F-4557-875E-BD2DCA2ECA32}"/>
                </a:ext>
              </a:extLst>
            </p:cNvPr>
            <p:cNvSpPr txBox="1"/>
            <p:nvPr/>
          </p:nvSpPr>
          <p:spPr>
            <a:xfrm>
              <a:off x="8785236" y="2760140"/>
              <a:ext cx="11496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myStomach</a:t>
              </a:r>
              <a:endParaRPr lang="en-US" sz="1400" dirty="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2462946" y="1674106"/>
            <a:ext cx="482824" cy="363830"/>
            <a:chOff x="5863880" y="3754877"/>
            <a:chExt cx="482824" cy="363830"/>
          </a:xfrm>
        </p:grpSpPr>
        <p:sp>
          <p:nvSpPr>
            <p:cNvPr id="62" name="Oval 61"/>
            <p:cNvSpPr/>
            <p:nvPr/>
          </p:nvSpPr>
          <p:spPr bwMode="auto">
            <a:xfrm>
              <a:off x="5933872" y="3754877"/>
              <a:ext cx="350196" cy="363830"/>
            </a:xfrm>
            <a:prstGeom prst="ellipse">
              <a:avLst/>
            </a:prstGeom>
            <a:solidFill>
              <a:srgbClr val="FB5F5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863880" y="3772915"/>
              <a:ext cx="4828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#3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E42500-DCB5-4B03-94AC-FF35E8317242}"/>
              </a:ext>
            </a:extLst>
          </p:cNvPr>
          <p:cNvGrpSpPr/>
          <p:nvPr/>
        </p:nvGrpSpPr>
        <p:grpSpPr>
          <a:xfrm>
            <a:off x="7776813" y="2821383"/>
            <a:ext cx="980497" cy="603902"/>
            <a:chOff x="7768104" y="3042364"/>
            <a:chExt cx="980497" cy="603902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F106847C-E80B-4A67-A2E2-02ED6B176650}"/>
                </a:ext>
              </a:extLst>
            </p:cNvPr>
            <p:cNvSpPr/>
            <p:nvPr/>
          </p:nvSpPr>
          <p:spPr bwMode="auto">
            <a:xfrm>
              <a:off x="7768104" y="3326121"/>
              <a:ext cx="980497" cy="320145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89804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pitchFamily="66" charset="0"/>
                  <a:cs typeface="Times New Roman" pitchFamily="18" charset="0"/>
                </a:rPr>
                <a:t>“Turkey”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D2FBBE1-5CFC-48E7-94E7-3F06D2D462A9}"/>
                </a:ext>
              </a:extLst>
            </p:cNvPr>
            <p:cNvSpPr txBox="1"/>
            <p:nvPr/>
          </p:nvSpPr>
          <p:spPr>
            <a:xfrm>
              <a:off x="7825960" y="3042364"/>
              <a:ext cx="8210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myFood</a:t>
              </a:r>
              <a:endParaRPr lang="en-US" sz="1400" dirty="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10D1AE-361F-6D4F-BDAE-F79A1B79E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CD946-6D79-44F2-A181-575F8E467BDD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5" grpId="0"/>
      <p:bldP spid="70" grpId="1" animBg="1"/>
      <p:bldP spid="70" grpId="2" animBg="1"/>
      <p:bldP spid="81" grpId="0" animBg="1"/>
      <p:bldP spid="81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509047" y="37708"/>
            <a:ext cx="828851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Constructors and Destructors </a:t>
            </a:r>
          </a:p>
          <a:p>
            <a:pPr algn="ctr"/>
            <a:r>
              <a:rPr lang="en-US" sz="3200" dirty="0">
                <a:solidFill>
                  <a:srgbClr val="FF0000"/>
                </a:solidFill>
              </a:rPr>
              <a:t>What’s the big picture?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09047" y="1279590"/>
            <a:ext cx="6042582" cy="536775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629" y="1279591"/>
            <a:ext cx="2402823" cy="13078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9680" y="1270422"/>
            <a:ext cx="60672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constructor function </a:t>
            </a:r>
            <a:r>
              <a:rPr lang="en-US" dirty="0"/>
              <a:t>is used to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reset an object’s member variables </a:t>
            </a:r>
            <a:r>
              <a:rPr lang="en-US" dirty="0"/>
              <a:t>when the object is first created; otherwise they’d be random!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2389" y="5862683"/>
            <a:ext cx="62326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you don’t free this memory, your program will eventually run out of memory and crash.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10285C-9169-49D6-9937-85B26610B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964" y="1279591"/>
            <a:ext cx="2412488" cy="15488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DAE423-671B-4FF2-B0BF-BAE5364EA551}"/>
              </a:ext>
            </a:extLst>
          </p:cNvPr>
          <p:cNvSpPr txBox="1"/>
          <p:nvPr/>
        </p:nvSpPr>
        <p:spPr>
          <a:xfrm>
            <a:off x="858963" y="2286085"/>
            <a:ext cx="5428649" cy="1938992"/>
          </a:xfrm>
          <a:prstGeom prst="rect">
            <a:avLst/>
          </a:prstGeom>
          <a:solidFill>
            <a:srgbClr val="FFF1D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SomeClass</a:t>
            </a:r>
            <a:r>
              <a:rPr lang="en-US" dirty="0"/>
              <a:t> {</a:t>
            </a:r>
          </a:p>
          <a:p>
            <a:r>
              <a:rPr lang="en-US" dirty="0"/>
              <a:t>public:</a:t>
            </a:r>
          </a:p>
          <a:p>
            <a:r>
              <a:rPr lang="en-US" dirty="0"/>
              <a:t>   void blah() { </a:t>
            </a:r>
            <a:r>
              <a:rPr lang="en-US" dirty="0" err="1"/>
              <a:t>cout</a:t>
            </a:r>
            <a:r>
              <a:rPr lang="en-US" dirty="0"/>
              <a:t> &lt;&lt; </a:t>
            </a:r>
            <a:r>
              <a:rPr lang="en-US" dirty="0">
                <a:solidFill>
                  <a:srgbClr val="FF0000"/>
                </a:solidFill>
              </a:rPr>
              <a:t>v</a:t>
            </a:r>
            <a:r>
              <a:rPr lang="en-US" dirty="0"/>
              <a:t>; } </a:t>
            </a:r>
            <a:r>
              <a:rPr lang="en-US" dirty="0">
                <a:sym typeface="Wingdings" panose="05000000000000000000" pitchFamily="2" charset="2"/>
              </a:rPr>
              <a:t> // random value!</a:t>
            </a:r>
            <a:endParaRPr lang="en-US" dirty="0"/>
          </a:p>
          <a:p>
            <a:r>
              <a:rPr lang="en-US" dirty="0"/>
              <a:t>private:</a:t>
            </a:r>
          </a:p>
          <a:p>
            <a:r>
              <a:rPr lang="en-US" dirty="0"/>
              <a:t>   int </a:t>
            </a:r>
            <a:r>
              <a:rPr lang="en-US" dirty="0">
                <a:solidFill>
                  <a:srgbClr val="FF0000"/>
                </a:solidFill>
              </a:rPr>
              <a:t>v</a:t>
            </a:r>
            <a:r>
              <a:rPr lang="en-US" dirty="0"/>
              <a:t>;  // uninitialized if no constructor!</a:t>
            </a:r>
          </a:p>
          <a:p>
            <a:r>
              <a:rPr lang="en-US" dirty="0"/>
              <a:t>};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6E418D-A394-46C3-8A0F-CD9E63435D45}"/>
              </a:ext>
            </a:extLst>
          </p:cNvPr>
          <p:cNvSpPr txBox="1"/>
          <p:nvPr/>
        </p:nvSpPr>
        <p:spPr>
          <a:xfrm>
            <a:off x="336884" y="5092706"/>
            <a:ext cx="63181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 </a:t>
            </a:r>
            <a:r>
              <a:rPr lang="en-US" dirty="0">
                <a:solidFill>
                  <a:schemeClr val="accent2"/>
                </a:solidFill>
              </a:rPr>
              <a:t>destructor function</a:t>
            </a:r>
            <a:r>
              <a:rPr lang="en-US" dirty="0"/>
              <a:t> guarantees </a:t>
            </a:r>
            <a:r>
              <a:rPr lang="en-US" dirty="0">
                <a:solidFill>
                  <a:schemeClr val="accent6"/>
                </a:solidFill>
              </a:rPr>
              <a:t>that reserved memory is freed</a:t>
            </a:r>
            <a:r>
              <a:rPr lang="en-US" dirty="0"/>
              <a:t> when an object goes away.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0ACCC3-227B-482E-BAD0-AD7CF3FEB538}"/>
              </a:ext>
            </a:extLst>
          </p:cNvPr>
          <p:cNvSpPr txBox="1"/>
          <p:nvPr/>
        </p:nvSpPr>
        <p:spPr>
          <a:xfrm>
            <a:off x="611884" y="4377814"/>
            <a:ext cx="59228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An object will often reserve memory slots from the operating system while it runs.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0E650A-B286-4F35-88B9-91FDB9419449}"/>
              </a:ext>
            </a:extLst>
          </p:cNvPr>
          <p:cNvSpPr txBox="1"/>
          <p:nvPr/>
        </p:nvSpPr>
        <p:spPr>
          <a:xfrm rot="16200000">
            <a:off x="-563202" y="2387358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Constructors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67980D-8BE8-4BC5-84CC-4B16A6ACD800}"/>
              </a:ext>
            </a:extLst>
          </p:cNvPr>
          <p:cNvSpPr txBox="1"/>
          <p:nvPr/>
        </p:nvSpPr>
        <p:spPr>
          <a:xfrm rot="16200000">
            <a:off x="-503370" y="5125493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Destructors</a:t>
            </a:r>
          </a:p>
        </p:txBody>
      </p:sp>
      <p:sp>
        <p:nvSpPr>
          <p:cNvPr id="8" name="Rectangle: Beveled 7">
            <a:extLst>
              <a:ext uri="{FF2B5EF4-FFF2-40B4-BE49-F238E27FC236}">
                <a16:creationId xmlns:a16="http://schemas.microsoft.com/office/drawing/2014/main" id="{334402D4-81D2-4D0E-A7D4-21DD083329DD}"/>
              </a:ext>
            </a:extLst>
          </p:cNvPr>
          <p:cNvSpPr/>
          <p:nvPr/>
        </p:nvSpPr>
        <p:spPr bwMode="auto">
          <a:xfrm>
            <a:off x="6597233" y="4322729"/>
            <a:ext cx="2412488" cy="2324614"/>
          </a:xfrm>
          <a:prstGeom prst="bevel">
            <a:avLst>
              <a:gd name="adj" fmla="val 5047"/>
            </a:avLst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mic Sans MS" pitchFamily="66" charset="0"/>
                <a:cs typeface="Times New Roman" pitchFamily="18" charset="0"/>
              </a:rPr>
              <a:t>Uses: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1200" dirty="0"/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/>
              <a:t>Constructors and destructors are required for virtually every correct C++ class.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CAA6FF7-A4BB-435F-83B0-EA4B5BBF37D6}"/>
              </a:ext>
            </a:extLst>
          </p:cNvPr>
          <p:cNvCxnSpPr/>
          <p:nvPr/>
        </p:nvCxnSpPr>
        <p:spPr bwMode="auto">
          <a:xfrm>
            <a:off x="2115239" y="4322729"/>
            <a:ext cx="2919469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7ACA8-41CC-F643-AF2E-B178A03BB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A3E27-F665-4496-9E0F-5CB4951E806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88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3" grpId="0" animBg="1"/>
      <p:bldP spid="12" grpId="0"/>
      <p:bldP spid="13" grpId="0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Box 3"/>
          <p:cNvSpPr txBox="1">
            <a:spLocks noChangeArrowheads="1"/>
          </p:cNvSpPr>
          <p:nvPr/>
        </p:nvSpPr>
        <p:spPr bwMode="auto">
          <a:xfrm>
            <a:off x="5562601" y="5537343"/>
            <a:ext cx="356194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And it ensures that when your outer object goes away, its </a:t>
            </a:r>
            <a:r>
              <a:rPr lang="en-US" sz="1800" dirty="0">
                <a:solidFill>
                  <a:srgbClr val="FF0000"/>
                </a:solidFill>
              </a:rPr>
              <a:t>embedded object variables </a:t>
            </a:r>
            <a:r>
              <a:rPr lang="en-US" sz="1800" dirty="0">
                <a:solidFill>
                  <a:schemeClr val="tx2"/>
                </a:solidFill>
              </a:rPr>
              <a:t>will be </a:t>
            </a:r>
            <a:r>
              <a:rPr lang="en-US" sz="1800" dirty="0">
                <a:solidFill>
                  <a:srgbClr val="FF0000"/>
                </a:solidFill>
              </a:rPr>
              <a:t>destructed</a:t>
            </a:r>
            <a:r>
              <a:rPr lang="en-US" sz="1800" dirty="0">
                <a:solidFill>
                  <a:schemeClr val="tx2"/>
                </a:solidFill>
              </a:rPr>
              <a:t> too!</a:t>
            </a:r>
          </a:p>
        </p:txBody>
      </p:sp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07176"/>
            <a:ext cx="8166370" cy="1143000"/>
          </a:xfrm>
        </p:spPr>
        <p:txBody>
          <a:bodyPr/>
          <a:lstStyle/>
          <a:p>
            <a:r>
              <a:rPr lang="en-US" sz="2400" dirty="0"/>
              <a:t>Back to Auto-generated Constructors and Destructors</a:t>
            </a:r>
          </a:p>
        </p:txBody>
      </p:sp>
      <p:sp>
        <p:nvSpPr>
          <p:cNvPr id="115715" name="Text Box 3"/>
          <p:cNvSpPr txBox="1">
            <a:spLocks noChangeArrowheads="1"/>
          </p:cNvSpPr>
          <p:nvPr/>
        </p:nvSpPr>
        <p:spPr bwMode="auto">
          <a:xfrm>
            <a:off x="5642044" y="997726"/>
            <a:ext cx="3501956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chemeClr val="tx2"/>
                </a:solidFill>
              </a:rPr>
              <a:t>So why does C++ auto-generate constructors and destructors for your classes if you don’t define your own?</a:t>
            </a:r>
          </a:p>
        </p:txBody>
      </p:sp>
      <p:sp>
        <p:nvSpPr>
          <p:cNvPr id="115727" name="Rectangle 15"/>
          <p:cNvSpPr>
            <a:spLocks noChangeArrowheads="1"/>
          </p:cNvSpPr>
          <p:nvPr/>
        </p:nvSpPr>
        <p:spPr bwMode="auto">
          <a:xfrm>
            <a:off x="123825" y="823495"/>
            <a:ext cx="5450124" cy="5978358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HungryNerd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05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86967" y="1661056"/>
            <a:ext cx="5184837" cy="15276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Rectangle 17"/>
          <p:cNvSpPr>
            <a:spLocks noChangeArrowheads="1"/>
          </p:cNvSpPr>
          <p:nvPr/>
        </p:nvSpPr>
        <p:spPr bwMode="auto">
          <a:xfrm>
            <a:off x="286967" y="1637201"/>
            <a:ext cx="57506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HungryNerd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() </a:t>
            </a:r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// implicitly added by compiler</a:t>
            </a:r>
            <a:endParaRPr lang="en-US" sz="1400" dirty="0">
              <a:solidFill>
                <a:srgbClr val="0000CC"/>
              </a:solidFill>
              <a:latin typeface="Courier New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7511" y="1873378"/>
            <a:ext cx="4572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// empty</a:t>
            </a:r>
          </a:p>
          <a:p>
            <a:r>
              <a:rPr lang="en-US" sz="1600" b="1" dirty="0">
                <a:solidFill>
                  <a:srgbClr val="0000CC"/>
                </a:solidFill>
                <a:latin typeface="Courier New" pitchFamily="49" charset="0"/>
              </a:rPr>
              <a:t>}</a:t>
            </a:r>
            <a:endParaRPr lang="en-US" b="1" dirty="0">
              <a:solidFill>
                <a:srgbClr val="0000CC"/>
              </a:solidFill>
              <a:latin typeface="Courier New" pitchFamily="49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272375" y="3176236"/>
            <a:ext cx="5290226" cy="15481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272374" y="3114234"/>
            <a:ext cx="5750668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~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HungryNerd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() </a:t>
            </a:r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//</a:t>
            </a:r>
            <a:r>
              <a:rPr lang="en-US" sz="1000" b="1" dirty="0">
                <a:solidFill>
                  <a:srgbClr val="0000CC"/>
                </a:solidFill>
                <a:latin typeface="Courier New" pitchFamily="49" charset="0"/>
              </a:rPr>
              <a:t> </a:t>
            </a:r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implicitly added by compiler</a:t>
            </a:r>
          </a:p>
          <a:p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// empty</a:t>
            </a:r>
          </a:p>
          <a:p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}</a:t>
            </a:r>
            <a:endParaRPr lang="en-US" sz="1800" b="1" dirty="0">
              <a:solidFill>
                <a:srgbClr val="0000CC"/>
              </a:solidFill>
              <a:latin typeface="Courier New" pitchFamily="49" charset="0"/>
            </a:endParaRPr>
          </a:p>
        </p:txBody>
      </p:sp>
      <p:sp>
        <p:nvSpPr>
          <p:cNvPr id="115728" name="Rectangle 16"/>
          <p:cNvSpPr>
            <a:spLocks noChangeArrowheads="1"/>
          </p:cNvSpPr>
          <p:nvPr/>
        </p:nvSpPr>
        <p:spPr bwMode="auto">
          <a:xfrm>
            <a:off x="152399" y="1753771"/>
            <a:ext cx="5257799" cy="2639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 sz="1800" b="1" dirty="0">
              <a:latin typeface="Courier New" pitchFamily="49" charset="0"/>
            </a:endParaRPr>
          </a:p>
          <a:p>
            <a:endParaRPr lang="en-US" sz="105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void celebrate()</a:t>
            </a:r>
          </a:p>
          <a:p>
            <a:r>
              <a:rPr lang="en-US" sz="1400" b="1" dirty="0">
                <a:latin typeface="Courier New" pitchFamily="49" charset="0"/>
              </a:rPr>
              <a:t> {</a:t>
            </a:r>
          </a:p>
          <a:p>
            <a:r>
              <a:rPr lang="en-US" sz="1800" b="1">
                <a:latin typeface="Courier New" pitchFamily="49" charset="0"/>
              </a:rPr>
              <a:t>    myBelly.</a:t>
            </a:r>
            <a:r>
              <a:rPr lang="en-US" sz="1800" b="1" dirty="0" err="1">
                <a:latin typeface="Courier New" pitchFamily="49" charset="0"/>
              </a:rPr>
              <a:t>eat</a:t>
            </a:r>
            <a:r>
              <a:rPr lang="en-US" sz="1800" b="1" dirty="0">
                <a:latin typeface="Courier New" pitchFamily="49" charset="0"/>
              </a:rPr>
              <a:t>();  // </a:t>
            </a:r>
            <a:r>
              <a:rPr lang="en-US" sz="1800" b="1" dirty="0" err="1">
                <a:latin typeface="Courier New" pitchFamily="49" charset="0"/>
              </a:rPr>
              <a:t>mmmm</a:t>
            </a:r>
            <a:endParaRPr lang="en-US" sz="1800" b="1" dirty="0">
              <a:latin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</a:rPr>
              <a:t> }</a:t>
            </a:r>
          </a:p>
          <a:p>
            <a:endParaRPr lang="en-US" sz="3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private: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>
                <a:latin typeface="Courier New" pitchFamily="49" charset="0"/>
              </a:rPr>
              <a:t>Belly myBelly;</a:t>
            </a:r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Brain </a:t>
            </a:r>
            <a:r>
              <a:rPr lang="en-US" sz="1800" b="1" dirty="0" err="1">
                <a:latin typeface="Courier New" pitchFamily="49" charset="0"/>
              </a:rPr>
              <a:t>myBrain</a:t>
            </a:r>
            <a:r>
              <a:rPr lang="en-US" sz="1800" b="1" dirty="0">
                <a:latin typeface="Courier New" pitchFamily="49" charset="0"/>
              </a:rPr>
              <a:t>;</a:t>
            </a:r>
            <a:endParaRPr lang="en-US" sz="1800" dirty="0">
              <a:latin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</a:rPr>
              <a:t>};</a:t>
            </a:r>
          </a:p>
        </p:txBody>
      </p:sp>
      <p:sp>
        <p:nvSpPr>
          <p:cNvPr id="3" name="Rectangle 2"/>
          <p:cNvSpPr/>
          <p:nvPr/>
        </p:nvSpPr>
        <p:spPr>
          <a:xfrm>
            <a:off x="141047" y="1616715"/>
            <a:ext cx="5330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 //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no</a:t>
            </a:r>
            <a:r>
              <a:rPr lang="en-US" sz="1800" b="1" dirty="0">
                <a:latin typeface="Courier New" pitchFamily="49" charset="0"/>
              </a:rPr>
              <a:t> user-defined </a:t>
            </a:r>
            <a:r>
              <a:rPr lang="en-US" sz="1800" b="1" dirty="0" err="1">
                <a:latin typeface="Courier New" pitchFamily="49" charset="0"/>
              </a:rPr>
              <a:t>c’tor</a:t>
            </a:r>
            <a:r>
              <a:rPr lang="en-US" sz="1800" b="1" dirty="0">
                <a:latin typeface="Courier New" pitchFamily="49" charset="0"/>
              </a:rPr>
              <a:t> or </a:t>
            </a:r>
            <a:r>
              <a:rPr lang="en-US" sz="1800" b="1" dirty="0" err="1">
                <a:latin typeface="Courier New" pitchFamily="49" charset="0"/>
              </a:rPr>
              <a:t>d’tor</a:t>
            </a:r>
            <a:r>
              <a:rPr lang="en-US" sz="1800" b="1" dirty="0">
                <a:latin typeface="Courier New" pitchFamily="49" charset="0"/>
              </a:rPr>
              <a:t>!</a:t>
            </a:r>
            <a:endParaRPr lang="en-US" sz="1800" dirty="0"/>
          </a:p>
        </p:txBody>
      </p:sp>
      <p:sp>
        <p:nvSpPr>
          <p:cNvPr id="22" name="Text Box 3"/>
          <p:cNvSpPr txBox="1">
            <a:spLocks noChangeArrowheads="1"/>
          </p:cNvSpPr>
          <p:nvPr/>
        </p:nvSpPr>
        <p:spPr bwMode="auto">
          <a:xfrm>
            <a:off x="5642044" y="2435214"/>
            <a:ext cx="3501956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Answer: </a:t>
            </a:r>
            <a:br>
              <a:rPr lang="en-US" sz="1900" dirty="0">
                <a:solidFill>
                  <a:schemeClr val="tx2"/>
                </a:solidFill>
              </a:rPr>
            </a:br>
            <a:r>
              <a:rPr lang="en-US" sz="1900" dirty="0">
                <a:solidFill>
                  <a:schemeClr val="tx2"/>
                </a:solidFill>
              </a:rPr>
              <a:t>To ensure that each </a:t>
            </a:r>
            <a:br>
              <a:rPr lang="en-US" sz="1900" dirty="0">
                <a:solidFill>
                  <a:schemeClr val="tx2"/>
                </a:solidFill>
              </a:rPr>
            </a:br>
            <a:r>
              <a:rPr lang="en-US" sz="1900" dirty="0">
                <a:solidFill>
                  <a:schemeClr val="tx2"/>
                </a:solidFill>
              </a:rPr>
              <a:t>member object is properly constructed and destructed!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01559" y="1863668"/>
            <a:ext cx="4113304" cy="575364"/>
            <a:chOff x="691396" y="4112449"/>
            <a:chExt cx="4046859" cy="637814"/>
          </a:xfrm>
        </p:grpSpPr>
        <p:sp>
          <p:nvSpPr>
            <p:cNvPr id="23" name="Rectangle 22"/>
            <p:cNvSpPr/>
            <p:nvPr/>
          </p:nvSpPr>
          <p:spPr bwMode="auto">
            <a:xfrm>
              <a:off x="691396" y="4167426"/>
              <a:ext cx="4046859" cy="541098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7113" y="4112449"/>
              <a:ext cx="3411601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Call </a:t>
              </a:r>
              <a:r>
                <a:rPr lang="en-US" sz="1600">
                  <a:solidFill>
                    <a:srgbClr val="7030A0"/>
                  </a:solidFill>
                </a:rPr>
                <a:t>myBelly‘</a:t>
              </a:r>
              <a:r>
                <a:rPr lang="en-US" sz="1600" dirty="0" err="1">
                  <a:solidFill>
                    <a:srgbClr val="7030A0"/>
                  </a:solidFill>
                </a:rPr>
                <a:t>s</a:t>
              </a:r>
              <a:r>
                <a:rPr lang="en-US" sz="1600" dirty="0"/>
                <a:t>  default constructor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47011" y="4374962"/>
              <a:ext cx="3389522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1600" dirty="0"/>
                <a:t> default constructor</a:t>
              </a:r>
            </a:p>
          </p:txBody>
        </p:sp>
      </p:grpSp>
      <p:sp>
        <p:nvSpPr>
          <p:cNvPr id="27" name="Text Box 3"/>
          <p:cNvSpPr txBox="1">
            <a:spLocks noChangeArrowheads="1"/>
          </p:cNvSpPr>
          <p:nvPr/>
        </p:nvSpPr>
        <p:spPr bwMode="auto">
          <a:xfrm>
            <a:off x="5622588" y="3975192"/>
            <a:ext cx="3501956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This ensures that by the time your other member functions use your </a:t>
            </a:r>
            <a:r>
              <a:rPr lang="en-US" sz="1800" dirty="0">
                <a:solidFill>
                  <a:srgbClr val="FF0000"/>
                </a:solidFill>
              </a:rPr>
              <a:t>embedded object variables</a:t>
            </a:r>
            <a:r>
              <a:rPr lang="en-US" sz="1800" dirty="0">
                <a:solidFill>
                  <a:schemeClr val="tx2"/>
                </a:solidFill>
              </a:rPr>
              <a:t>, they’ll be properly </a:t>
            </a:r>
            <a:r>
              <a:rPr lang="en-US" sz="1800" dirty="0">
                <a:solidFill>
                  <a:srgbClr val="FF0000"/>
                </a:solidFill>
              </a:rPr>
              <a:t>initialized</a:t>
            </a:r>
            <a:r>
              <a:rPr lang="en-US" sz="1800" dirty="0">
                <a:solidFill>
                  <a:schemeClr val="tx2"/>
                </a:solidFill>
              </a:rPr>
              <a:t>!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5661500" y="997726"/>
            <a:ext cx="3482500" cy="5890254"/>
          </a:xfrm>
          <a:prstGeom prst="rect">
            <a:avLst/>
          </a:prstGeom>
          <a:solidFill>
            <a:srgbClr val="FFFFFF">
              <a:alpha val="9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379839" y="4064890"/>
            <a:ext cx="4113304" cy="575364"/>
            <a:chOff x="691396" y="4112449"/>
            <a:chExt cx="4046859" cy="637814"/>
          </a:xfrm>
        </p:grpSpPr>
        <p:sp>
          <p:nvSpPr>
            <p:cNvPr id="33" name="Rectangle 32"/>
            <p:cNvSpPr/>
            <p:nvPr/>
          </p:nvSpPr>
          <p:spPr bwMode="auto">
            <a:xfrm>
              <a:off x="691396" y="4167426"/>
              <a:ext cx="4046859" cy="541098"/>
            </a:xfrm>
            <a:prstGeom prst="rect">
              <a:avLst/>
            </a:prstGeom>
            <a:solidFill>
              <a:srgbClr val="F1ABA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47113" y="4112449"/>
              <a:ext cx="2552078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1600" dirty="0"/>
                <a:t> destructor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47011" y="4374962"/>
              <a:ext cx="2514227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Call </a:t>
              </a:r>
              <a:r>
                <a:rPr lang="en-US" sz="1600">
                  <a:solidFill>
                    <a:srgbClr val="7030A0"/>
                  </a:solidFill>
                </a:rPr>
                <a:t>myBelly‘</a:t>
              </a:r>
              <a:r>
                <a:rPr lang="en-US" sz="1600" dirty="0" err="1">
                  <a:solidFill>
                    <a:srgbClr val="7030A0"/>
                  </a:solidFill>
                </a:rPr>
                <a:t>s</a:t>
              </a:r>
              <a:r>
                <a:rPr lang="en-US" sz="1600" dirty="0"/>
                <a:t> destructor</a:t>
              </a:r>
            </a:p>
          </p:txBody>
        </p:sp>
      </p:grpSp>
      <p:sp>
        <p:nvSpPr>
          <p:cNvPr id="36" name="Right Arrow 35"/>
          <p:cNvSpPr/>
          <p:nvPr/>
        </p:nvSpPr>
        <p:spPr bwMode="auto">
          <a:xfrm flipH="1">
            <a:off x="4740115" y="1661056"/>
            <a:ext cx="2735716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This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sz="1600" dirty="0"/>
              <a:t>implicitly added 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constructor ensures…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7" name="Right Arrow 36"/>
          <p:cNvSpPr/>
          <p:nvPr/>
        </p:nvSpPr>
        <p:spPr bwMode="auto">
          <a:xfrm flipH="1">
            <a:off x="2530174" y="5726347"/>
            <a:ext cx="2735716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that these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member variables...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38" name="Right Arrow 37"/>
          <p:cNvSpPr/>
          <p:nvPr/>
        </p:nvSpPr>
        <p:spPr bwMode="auto">
          <a:xfrm flipH="1">
            <a:off x="2736088" y="4704960"/>
            <a:ext cx="2735716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will be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initialized prior to their use here!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0" name="Right Arrow 39"/>
          <p:cNvSpPr/>
          <p:nvPr/>
        </p:nvSpPr>
        <p:spPr bwMode="auto">
          <a:xfrm flipH="1">
            <a:off x="4740115" y="3382677"/>
            <a:ext cx="2735716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This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sz="1600" dirty="0"/>
              <a:t>implicitly added 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destructor ensures…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2" name="Right Arrow 41"/>
          <p:cNvSpPr/>
          <p:nvPr/>
        </p:nvSpPr>
        <p:spPr bwMode="auto">
          <a:xfrm flipH="1">
            <a:off x="2558211" y="5726347"/>
            <a:ext cx="5019489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that these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member variables will be </a:t>
            </a:r>
            <a:b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destructed when the outer object goes away.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F5F73F-807B-C54E-B714-A9635527F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9A66A-A831-402B-99BF-DE65209467C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41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3416E-6 L 3.33333E-6 0.3591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57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95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44444E-6 C -2.77778E-7 0.02153 -2.77778E-7 0.04329 -2.77778E-7 0.06505 " pathEditMode="relative" rAng="0" ptsTypes="fA">
                                      <p:cBhvr>
                                        <p:cTn id="3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" y="3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115715" grpId="0"/>
      <p:bldP spid="5" grpId="0" animBg="1"/>
      <p:bldP spid="5" grpId="1" animBg="1"/>
      <p:bldP spid="17" grpId="0"/>
      <p:bldP spid="2" grpId="0"/>
      <p:bldP spid="2" grpId="1"/>
      <p:bldP spid="41" grpId="0" animBg="1"/>
      <p:bldP spid="19" grpId="0"/>
      <p:bldP spid="115728" grpId="0"/>
      <p:bldP spid="3" grpId="0"/>
      <p:bldP spid="22" grpId="0"/>
      <p:bldP spid="27" grpId="0"/>
      <p:bldP spid="6" grpId="0" animBg="1"/>
      <p:bldP spid="6" grpId="1" animBg="1"/>
      <p:bldP spid="6" grpId="2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40" grpId="0" animBg="1"/>
      <p:bldP spid="4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07176"/>
            <a:ext cx="8166370" cy="1143000"/>
          </a:xfrm>
        </p:spPr>
        <p:txBody>
          <a:bodyPr/>
          <a:lstStyle/>
          <a:p>
            <a:r>
              <a:rPr lang="en-US" sz="2400" dirty="0"/>
              <a:t>Back to Auto-generated Constructors and Destructors</a:t>
            </a:r>
          </a:p>
        </p:txBody>
      </p:sp>
      <p:sp>
        <p:nvSpPr>
          <p:cNvPr id="115715" name="Text Box 3"/>
          <p:cNvSpPr txBox="1">
            <a:spLocks noChangeArrowheads="1"/>
          </p:cNvSpPr>
          <p:nvPr/>
        </p:nvSpPr>
        <p:spPr bwMode="auto">
          <a:xfrm>
            <a:off x="5642044" y="2920872"/>
            <a:ext cx="3501956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chemeClr val="tx2"/>
                </a:solidFill>
              </a:rPr>
              <a:t>Just be careful!</a:t>
            </a:r>
          </a:p>
        </p:txBody>
      </p:sp>
      <p:sp>
        <p:nvSpPr>
          <p:cNvPr id="115727" name="Rectangle 15"/>
          <p:cNvSpPr>
            <a:spLocks noChangeArrowheads="1"/>
          </p:cNvSpPr>
          <p:nvPr/>
        </p:nvSpPr>
        <p:spPr bwMode="auto">
          <a:xfrm>
            <a:off x="123825" y="823495"/>
            <a:ext cx="5450124" cy="5978358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HungryNerd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05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286967" y="1661056"/>
            <a:ext cx="5184837" cy="15276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Rectangle 17"/>
          <p:cNvSpPr>
            <a:spLocks noChangeArrowheads="1"/>
          </p:cNvSpPr>
          <p:nvPr/>
        </p:nvSpPr>
        <p:spPr bwMode="auto">
          <a:xfrm>
            <a:off x="286967" y="1637201"/>
            <a:ext cx="57506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HungryNerd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() </a:t>
            </a:r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// implicitly added by compiler</a:t>
            </a:r>
            <a:endParaRPr lang="en-US" sz="1400" dirty="0">
              <a:solidFill>
                <a:srgbClr val="0000CC"/>
              </a:solidFill>
              <a:latin typeface="Courier New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7511" y="2324803"/>
            <a:ext cx="4572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// empty</a:t>
            </a:r>
          </a:p>
          <a:p>
            <a:r>
              <a:rPr lang="en-US" sz="1600" b="1" dirty="0">
                <a:solidFill>
                  <a:srgbClr val="0000CC"/>
                </a:solidFill>
                <a:latin typeface="Courier New" pitchFamily="49" charset="0"/>
              </a:rPr>
              <a:t>}</a:t>
            </a:r>
            <a:endParaRPr lang="en-US" b="1" dirty="0">
              <a:solidFill>
                <a:srgbClr val="0000CC"/>
              </a:solidFill>
              <a:latin typeface="Courier New" pitchFamily="49" charset="0"/>
            </a:endParaRP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272374" y="3114234"/>
            <a:ext cx="5750668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~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HungryNerd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() </a:t>
            </a:r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//</a:t>
            </a:r>
            <a:r>
              <a:rPr lang="en-US" sz="1000" b="1" dirty="0">
                <a:solidFill>
                  <a:srgbClr val="0000CC"/>
                </a:solidFill>
                <a:latin typeface="Courier New" pitchFamily="49" charset="0"/>
              </a:rPr>
              <a:t> </a:t>
            </a:r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implicitly added by compiler</a:t>
            </a:r>
          </a:p>
          <a:p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// empty</a:t>
            </a:r>
          </a:p>
          <a:p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}</a:t>
            </a:r>
            <a:endParaRPr lang="en-US" sz="1800" b="1" dirty="0">
              <a:solidFill>
                <a:srgbClr val="0000CC"/>
              </a:solidFill>
              <a:latin typeface="Courier New" pitchFamily="49" charset="0"/>
            </a:endParaRPr>
          </a:p>
        </p:txBody>
      </p:sp>
      <p:sp>
        <p:nvSpPr>
          <p:cNvPr id="22" name="Text Box 3"/>
          <p:cNvSpPr txBox="1">
            <a:spLocks noChangeArrowheads="1"/>
          </p:cNvSpPr>
          <p:nvPr/>
        </p:nvSpPr>
        <p:spPr bwMode="auto">
          <a:xfrm>
            <a:off x="5592594" y="3534076"/>
            <a:ext cx="3501956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chemeClr val="tx2"/>
                </a:solidFill>
              </a:rPr>
              <a:t>Remember, that the auto-added default constructor... </a:t>
            </a:r>
          </a:p>
        </p:txBody>
      </p:sp>
      <p:sp>
        <p:nvSpPr>
          <p:cNvPr id="29" name="Rectangle 16"/>
          <p:cNvSpPr>
            <a:spLocks noChangeArrowheads="1"/>
          </p:cNvSpPr>
          <p:nvPr/>
        </p:nvSpPr>
        <p:spPr bwMode="auto">
          <a:xfrm>
            <a:off x="152399" y="4219246"/>
            <a:ext cx="5257799" cy="2639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 sz="1800" b="1" dirty="0">
              <a:latin typeface="Courier New" pitchFamily="49" charset="0"/>
            </a:endParaRPr>
          </a:p>
          <a:p>
            <a:endParaRPr lang="en-US" sz="105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void celebrate()</a:t>
            </a:r>
          </a:p>
          <a:p>
            <a:r>
              <a:rPr lang="en-US" sz="1400" b="1" dirty="0">
                <a:latin typeface="Courier New" pitchFamily="49" charset="0"/>
              </a:rPr>
              <a:t> {</a:t>
            </a:r>
          </a:p>
          <a:p>
            <a:r>
              <a:rPr lang="en-US" sz="1800" b="1">
                <a:latin typeface="Courier New" pitchFamily="49" charset="0"/>
              </a:rPr>
              <a:t>    myBelly.</a:t>
            </a:r>
            <a:r>
              <a:rPr lang="en-US" sz="1800" b="1" dirty="0" err="1">
                <a:latin typeface="Courier New" pitchFamily="49" charset="0"/>
              </a:rPr>
              <a:t>eat</a:t>
            </a:r>
            <a:r>
              <a:rPr lang="en-US" sz="1800" b="1" dirty="0">
                <a:latin typeface="Courier New" pitchFamily="49" charset="0"/>
              </a:rPr>
              <a:t>();  // </a:t>
            </a:r>
            <a:r>
              <a:rPr lang="en-US" sz="1800" b="1" dirty="0" err="1">
                <a:latin typeface="Courier New" pitchFamily="49" charset="0"/>
              </a:rPr>
              <a:t>mmmm</a:t>
            </a:r>
            <a:endParaRPr lang="en-US" sz="1800" b="1" dirty="0">
              <a:latin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</a:rPr>
              <a:t> }</a:t>
            </a:r>
          </a:p>
          <a:p>
            <a:endParaRPr lang="en-US" sz="3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private:</a:t>
            </a:r>
          </a:p>
          <a:p>
            <a:r>
              <a:rPr lang="en-US" sz="1800" b="1" dirty="0">
                <a:latin typeface="Courier New" pitchFamily="49" charset="0"/>
              </a:rPr>
              <a:t>   </a:t>
            </a:r>
            <a:r>
              <a:rPr lang="en-US" sz="1800" b="1">
                <a:latin typeface="Courier New" pitchFamily="49" charset="0"/>
              </a:rPr>
              <a:t>Belly myBelly;</a:t>
            </a:r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Brain </a:t>
            </a:r>
            <a:r>
              <a:rPr lang="en-US" sz="1800" b="1" dirty="0" err="1">
                <a:latin typeface="Courier New" pitchFamily="49" charset="0"/>
              </a:rPr>
              <a:t>myBrain</a:t>
            </a:r>
            <a:r>
              <a:rPr lang="en-US" sz="1800" b="1" dirty="0">
                <a:latin typeface="Courier New" pitchFamily="49" charset="0"/>
              </a:rPr>
              <a:t>;</a:t>
            </a:r>
            <a:endParaRPr lang="en-US" sz="1800" dirty="0">
              <a:latin typeface="Courier New" pitchFamily="49" charset="0"/>
            </a:endParaRPr>
          </a:p>
          <a:p>
            <a:r>
              <a:rPr lang="en-US" sz="1400" b="1" dirty="0">
                <a:latin typeface="Courier New" pitchFamily="49" charset="0"/>
              </a:rPr>
              <a:t>};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52399" y="6516547"/>
            <a:ext cx="2095018" cy="231493"/>
          </a:xfrm>
          <a:prstGeom prst="rect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59434" y="6459202"/>
            <a:ext cx="5330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rgbClr val="7030A0"/>
                </a:solidFill>
                <a:latin typeface="Courier New" pitchFamily="49" charset="0"/>
              </a:rPr>
              <a:t>int</a:t>
            </a:r>
            <a:r>
              <a:rPr lang="en-US" sz="1800" b="1" dirty="0">
                <a:solidFill>
                  <a:srgbClr val="7030A0"/>
                </a:solidFill>
                <a:latin typeface="Courier New" pitchFamily="49" charset="0"/>
              </a:rPr>
              <a:t>   </a:t>
            </a:r>
            <a:r>
              <a:rPr lang="en-US" sz="1800" b="1" dirty="0" err="1">
                <a:solidFill>
                  <a:srgbClr val="7030A0"/>
                </a:solidFill>
                <a:latin typeface="Courier New" pitchFamily="49" charset="0"/>
              </a:rPr>
              <a:t>myAge</a:t>
            </a:r>
            <a:r>
              <a:rPr lang="en-US" sz="1800" b="1" dirty="0">
                <a:solidFill>
                  <a:srgbClr val="7030A0"/>
                </a:solidFill>
                <a:latin typeface="Courier New" pitchFamily="49" charset="0"/>
              </a:rPr>
              <a:t>;</a:t>
            </a:r>
            <a:endParaRPr lang="en-US" sz="1800" dirty="0">
              <a:solidFill>
                <a:srgbClr val="7030A0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501559" y="1863668"/>
            <a:ext cx="4113304" cy="575364"/>
            <a:chOff x="691396" y="4112449"/>
            <a:chExt cx="4046859" cy="637814"/>
          </a:xfrm>
        </p:grpSpPr>
        <p:sp>
          <p:nvSpPr>
            <p:cNvPr id="44" name="Rectangle 43"/>
            <p:cNvSpPr/>
            <p:nvPr/>
          </p:nvSpPr>
          <p:spPr bwMode="auto">
            <a:xfrm>
              <a:off x="691396" y="4167426"/>
              <a:ext cx="4046859" cy="541098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47113" y="4112449"/>
              <a:ext cx="3411601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Call </a:t>
              </a:r>
              <a:r>
                <a:rPr lang="en-US" sz="1600">
                  <a:solidFill>
                    <a:srgbClr val="7030A0"/>
                  </a:solidFill>
                </a:rPr>
                <a:t>myBelly‘</a:t>
              </a:r>
              <a:r>
                <a:rPr lang="en-US" sz="1600" dirty="0" err="1">
                  <a:solidFill>
                    <a:srgbClr val="7030A0"/>
                  </a:solidFill>
                </a:rPr>
                <a:t>s</a:t>
              </a:r>
              <a:r>
                <a:rPr lang="en-US" sz="1600" dirty="0"/>
                <a:t>  default constructor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47011" y="4374962"/>
              <a:ext cx="3389522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1600" dirty="0"/>
                <a:t> default constructor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79839" y="4064890"/>
            <a:ext cx="4113304" cy="575364"/>
            <a:chOff x="691396" y="4112449"/>
            <a:chExt cx="4046859" cy="637814"/>
          </a:xfrm>
        </p:grpSpPr>
        <p:sp>
          <p:nvSpPr>
            <p:cNvPr id="48" name="Rectangle 47"/>
            <p:cNvSpPr/>
            <p:nvPr/>
          </p:nvSpPr>
          <p:spPr bwMode="auto">
            <a:xfrm>
              <a:off x="691396" y="4167426"/>
              <a:ext cx="4046859" cy="541098"/>
            </a:xfrm>
            <a:prstGeom prst="rect">
              <a:avLst/>
            </a:prstGeom>
            <a:solidFill>
              <a:srgbClr val="F1ABA9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47113" y="4112449"/>
              <a:ext cx="2552078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1600" dirty="0"/>
                <a:t> destructor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47011" y="4374962"/>
              <a:ext cx="2514227" cy="3753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Call </a:t>
              </a:r>
              <a:r>
                <a:rPr lang="en-US" sz="1600">
                  <a:solidFill>
                    <a:srgbClr val="7030A0"/>
                  </a:solidFill>
                </a:rPr>
                <a:t>myBelly‘</a:t>
              </a:r>
              <a:r>
                <a:rPr lang="en-US" sz="1600" dirty="0" err="1">
                  <a:solidFill>
                    <a:srgbClr val="7030A0"/>
                  </a:solidFill>
                </a:rPr>
                <a:t>s</a:t>
              </a:r>
              <a:r>
                <a:rPr lang="en-US" sz="1600" dirty="0">
                  <a:solidFill>
                    <a:srgbClr val="7030A0"/>
                  </a:solidFill>
                </a:rPr>
                <a:t> </a:t>
              </a:r>
              <a:r>
                <a:rPr lang="en-US" sz="1600" dirty="0"/>
                <a:t>destructor</a:t>
              </a:r>
            </a:p>
          </p:txBody>
        </p:sp>
      </p:grpSp>
      <p:sp>
        <p:nvSpPr>
          <p:cNvPr id="51" name="Rectangle 50"/>
          <p:cNvSpPr/>
          <p:nvPr/>
        </p:nvSpPr>
        <p:spPr bwMode="auto">
          <a:xfrm>
            <a:off x="686279" y="5222111"/>
            <a:ext cx="3561629" cy="231493"/>
          </a:xfrm>
          <a:prstGeom prst="rect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58954" y="5026266"/>
            <a:ext cx="53307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cout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 &lt;&lt; “Happy “ &lt;&lt;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myAge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 &lt;&lt;</a:t>
            </a:r>
            <a:b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</a:b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    “’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th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 birthday!”;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54" name="Right Arrow 53"/>
          <p:cNvSpPr/>
          <p:nvPr/>
        </p:nvSpPr>
        <p:spPr bwMode="auto">
          <a:xfrm flipH="1">
            <a:off x="4740115" y="1661056"/>
            <a:ext cx="2735716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This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sz="1600" dirty="0"/>
              <a:t>implicitly added 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constructor…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5" name="Right Arrow 54"/>
          <p:cNvSpPr/>
          <p:nvPr/>
        </p:nvSpPr>
        <p:spPr bwMode="auto">
          <a:xfrm rot="20229866" flipH="1">
            <a:off x="2554690" y="3720884"/>
            <a:ext cx="2735716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so they’ll have a random value here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</a:rPr>
              <a:t>!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6" name="Right Arrow 55"/>
          <p:cNvSpPr/>
          <p:nvPr/>
        </p:nvSpPr>
        <p:spPr bwMode="auto">
          <a:xfrm rot="20787293" flipH="1">
            <a:off x="2108003" y="5654020"/>
            <a:ext cx="3331981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wont initialize your object’s primitive variables…</a:t>
            </a:r>
          </a:p>
        </p:txBody>
      </p:sp>
      <p:sp>
        <p:nvSpPr>
          <p:cNvPr id="57" name="Text Box 3"/>
          <p:cNvSpPr txBox="1">
            <a:spLocks noChangeArrowheads="1"/>
          </p:cNvSpPr>
          <p:nvPr/>
        </p:nvSpPr>
        <p:spPr bwMode="auto">
          <a:xfrm>
            <a:off x="5595744" y="4264048"/>
            <a:ext cx="3501956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rgbClr val="FF0000"/>
                </a:solidFill>
              </a:rPr>
              <a:t>WON’T</a:t>
            </a:r>
            <a:r>
              <a:rPr lang="en-US" sz="1900" dirty="0">
                <a:solidFill>
                  <a:schemeClr val="tx2"/>
                </a:solidFill>
              </a:rPr>
              <a:t> initialize your </a:t>
            </a:r>
            <a:br>
              <a:rPr lang="en-US" sz="1900" dirty="0">
                <a:solidFill>
                  <a:schemeClr val="tx2"/>
                </a:solidFill>
              </a:rPr>
            </a:br>
            <a:r>
              <a:rPr lang="en-US" sz="1900" dirty="0">
                <a:solidFill>
                  <a:srgbClr val="7030A0"/>
                </a:solidFill>
              </a:rPr>
              <a:t>primitive member variables</a:t>
            </a:r>
            <a:r>
              <a:rPr lang="en-US" sz="1900" dirty="0">
                <a:solidFill>
                  <a:schemeClr val="tx2"/>
                </a:solidFill>
              </a:rPr>
              <a:t>!</a:t>
            </a:r>
          </a:p>
        </p:txBody>
      </p:sp>
      <p:cxnSp>
        <p:nvCxnSpPr>
          <p:cNvPr id="12" name="Curved Connector 11"/>
          <p:cNvCxnSpPr/>
          <p:nvPr/>
        </p:nvCxnSpPr>
        <p:spPr bwMode="auto">
          <a:xfrm rot="5400000">
            <a:off x="4250267" y="2944446"/>
            <a:ext cx="1702712" cy="5708411"/>
          </a:xfrm>
          <a:prstGeom prst="curvedConnector2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" name="Text Box 3"/>
          <p:cNvSpPr txBox="1">
            <a:spLocks noChangeArrowheads="1"/>
          </p:cNvSpPr>
          <p:nvPr/>
        </p:nvSpPr>
        <p:spPr bwMode="auto">
          <a:xfrm>
            <a:off x="5618894" y="5182193"/>
            <a:ext cx="3501956" cy="1554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chemeClr val="tx2"/>
                </a:solidFill>
              </a:rPr>
              <a:t>So if your class has any primitives (</a:t>
            </a:r>
            <a:r>
              <a:rPr lang="en-US" sz="1900" dirty="0" err="1">
                <a:solidFill>
                  <a:schemeClr val="tx2"/>
                </a:solidFill>
              </a:rPr>
              <a:t>ints</a:t>
            </a:r>
            <a:r>
              <a:rPr lang="en-US" sz="1900" dirty="0">
                <a:solidFill>
                  <a:schemeClr val="tx2"/>
                </a:solidFill>
              </a:rPr>
              <a:t>, bools, floats, doubles, etc.) you </a:t>
            </a:r>
            <a:r>
              <a:rPr lang="en-US" sz="1900" dirty="0">
                <a:solidFill>
                  <a:srgbClr val="FF0000"/>
                </a:solidFill>
              </a:rPr>
              <a:t>should</a:t>
            </a:r>
            <a:r>
              <a:rPr lang="en-US" sz="1900" dirty="0">
                <a:solidFill>
                  <a:schemeClr val="tx2"/>
                </a:solidFill>
              </a:rPr>
              <a:t> </a:t>
            </a:r>
            <a:r>
              <a:rPr lang="en-US" sz="1900" dirty="0">
                <a:solidFill>
                  <a:srgbClr val="FF0000"/>
                </a:solidFill>
              </a:rPr>
              <a:t>define your own constructor </a:t>
            </a:r>
            <a:r>
              <a:rPr lang="en-US" sz="1900" dirty="0">
                <a:solidFill>
                  <a:schemeClr val="tx2"/>
                </a:solidFill>
              </a:rPr>
              <a:t>and </a:t>
            </a:r>
            <a:r>
              <a:rPr lang="en-US" sz="1900" dirty="0">
                <a:solidFill>
                  <a:srgbClr val="FF0000"/>
                </a:solidFill>
              </a:rPr>
              <a:t>initialize them</a:t>
            </a:r>
            <a:r>
              <a:rPr lang="en-US" sz="1900" dirty="0">
                <a:solidFill>
                  <a:schemeClr val="tx2"/>
                </a:solidFill>
              </a:rPr>
              <a:t>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46BBC5-E5C6-1C48-81E9-AF40F1E8F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9A66A-A831-402B-99BF-DE65209467C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13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5" grpId="0"/>
      <p:bldP spid="53" grpId="0" animBg="1"/>
      <p:bldP spid="19" grpId="0"/>
      <p:bldP spid="22" grpId="0"/>
      <p:bldP spid="7" grpId="0" animBg="1"/>
      <p:bldP spid="31" grpId="0"/>
      <p:bldP spid="51" grpId="0" animBg="1"/>
      <p:bldP spid="52" grpId="0"/>
      <p:bldP spid="54" grpId="0" animBg="1"/>
      <p:bldP spid="55" grpId="0" animBg="1"/>
      <p:bldP spid="56" grpId="0" animBg="1"/>
      <p:bldP spid="57" grpId="0"/>
      <p:bldP spid="6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Class Composition</a:t>
            </a:r>
          </a:p>
        </p:txBody>
      </p:sp>
      <p:sp>
        <p:nvSpPr>
          <p:cNvPr id="77827" name="Text Box 3"/>
          <p:cNvSpPr txBox="1">
            <a:spLocks noChangeArrowheads="1"/>
          </p:cNvSpPr>
          <p:nvPr/>
        </p:nvSpPr>
        <p:spPr bwMode="auto">
          <a:xfrm>
            <a:off x="457200" y="1417638"/>
            <a:ext cx="8382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/>
              <a:t>Of course, things are never quite so simple… 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533400" y="2183357"/>
            <a:ext cx="8382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/>
              <a:t>Let’s look at a slightly more complex </a:t>
            </a:r>
            <a:br>
              <a:rPr lang="en-US" sz="2400" dirty="0"/>
            </a:br>
            <a:r>
              <a:rPr lang="en-US" sz="2400" dirty="0">
                <a:solidFill>
                  <a:srgbClr val="6600CC"/>
                </a:solidFill>
              </a:rPr>
              <a:t>class composition </a:t>
            </a:r>
            <a:r>
              <a:rPr lang="en-US" sz="2400" dirty="0"/>
              <a:t>example.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373566" y="3473180"/>
            <a:ext cx="83820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/>
              <a:t>Let’s change the </a:t>
            </a:r>
            <a:r>
              <a:rPr lang="en-US" sz="2400" dirty="0">
                <a:solidFill>
                  <a:srgbClr val="FF0000"/>
                </a:solidFill>
              </a:rPr>
              <a:t>constructor</a:t>
            </a:r>
            <a:r>
              <a:rPr lang="en-US" sz="2400" dirty="0"/>
              <a:t> of our Stomach class so it </a:t>
            </a:r>
            <a:r>
              <a:rPr lang="en-US" sz="2400" dirty="0">
                <a:solidFill>
                  <a:srgbClr val="FF0000"/>
                </a:solidFill>
              </a:rPr>
              <a:t>REQUIRES</a:t>
            </a:r>
            <a:r>
              <a:rPr lang="en-US" sz="2400" dirty="0"/>
              <a:t> the user to specify the </a:t>
            </a:r>
            <a:r>
              <a:rPr lang="en-US" sz="2400" dirty="0">
                <a:solidFill>
                  <a:srgbClr val="6600CC"/>
                </a:solidFill>
              </a:rPr>
              <a:t>amount of gas </a:t>
            </a:r>
            <a:r>
              <a:rPr lang="en-US" sz="2400" dirty="0"/>
              <a:t>each </a:t>
            </a:r>
            <a:r>
              <a:rPr lang="en-US" sz="2400" dirty="0">
                <a:solidFill>
                  <a:srgbClr val="6600CC"/>
                </a:solidFill>
              </a:rPr>
              <a:t>stomach</a:t>
            </a:r>
            <a:r>
              <a:rPr lang="en-US" sz="2400" dirty="0"/>
              <a:t> starts with.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69AADE-7334-534A-BC5A-1674D5EE2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CD946-6D79-44F2-A181-575F8E467BDD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23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7" grpId="0"/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157" name="Group 21"/>
          <p:cNvGrpSpPr>
            <a:grpSpLocks/>
          </p:cNvGrpSpPr>
          <p:nvPr/>
        </p:nvGrpSpPr>
        <p:grpSpPr bwMode="auto">
          <a:xfrm>
            <a:off x="5029200" y="1524000"/>
            <a:ext cx="3886200" cy="2611438"/>
            <a:chOff x="3168" y="960"/>
            <a:chExt cx="2448" cy="1645"/>
          </a:xfrm>
        </p:grpSpPr>
        <p:sp>
          <p:nvSpPr>
            <p:cNvPr id="91151" name="Rectangle 15"/>
            <p:cNvSpPr>
              <a:spLocks noChangeArrowheads="1"/>
            </p:cNvSpPr>
            <p:nvPr/>
          </p:nvSpPr>
          <p:spPr bwMode="auto">
            <a:xfrm>
              <a:off x="3168" y="960"/>
              <a:ext cx="2352" cy="1485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1152" name="Rectangle 16"/>
            <p:cNvSpPr>
              <a:spLocks noChangeArrowheads="1"/>
            </p:cNvSpPr>
            <p:nvPr/>
          </p:nvSpPr>
          <p:spPr bwMode="auto">
            <a:xfrm>
              <a:off x="3168" y="990"/>
              <a:ext cx="2448" cy="16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sz="1800" dirty="0">
                  <a:cs typeface="Courier New" pitchFamily="49" charset="0"/>
                </a:rPr>
                <a:t>int main()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{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      Stomach  a(5); // 5 farts</a:t>
              </a:r>
            </a:p>
            <a:p>
              <a:pPr eaLnBrk="0" hangingPunct="0"/>
              <a:endParaRPr lang="en-US" sz="1800" dirty="0">
                <a:cs typeface="Courier New" pitchFamily="49" charset="0"/>
              </a:endParaRPr>
            </a:p>
            <a:p>
              <a:pPr eaLnBrk="0" hangingPunct="0"/>
              <a:endParaRPr lang="en-US" sz="1800" dirty="0">
                <a:cs typeface="Courier New" pitchFamily="49" charset="0"/>
              </a:endParaRPr>
            </a:p>
            <a:p>
              <a:pPr eaLnBrk="0" hangingPunct="0"/>
              <a:r>
                <a:rPr lang="en-US" sz="1800" dirty="0"/>
                <a:t>      </a:t>
              </a:r>
              <a:r>
                <a:rPr lang="en-US" sz="1800" dirty="0" err="1"/>
                <a:t>a.eat</a:t>
              </a:r>
              <a:r>
                <a:rPr lang="en-US" sz="1800" dirty="0"/>
                <a:t>();   // 6 farts</a:t>
              </a:r>
            </a:p>
            <a:p>
              <a:pPr eaLnBrk="0" hangingPunct="0"/>
              <a:r>
                <a:rPr lang="en-US" sz="1800" dirty="0"/>
                <a:t>      ...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}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 </a:t>
              </a:r>
              <a:endParaRPr lang="en-US" sz="1800" dirty="0"/>
            </a:p>
          </p:txBody>
        </p:sp>
      </p:grpSp>
      <p:sp>
        <p:nvSpPr>
          <p:cNvPr id="91154" name="Rectangle 18"/>
          <p:cNvSpPr>
            <a:spLocks noChangeArrowheads="1"/>
          </p:cNvSpPr>
          <p:nvPr/>
        </p:nvSpPr>
        <p:spPr bwMode="auto">
          <a:xfrm>
            <a:off x="5430838" y="2379663"/>
            <a:ext cx="2457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1800">
                <a:solidFill>
                  <a:srgbClr val="800000"/>
                </a:solidFill>
                <a:cs typeface="Courier New" pitchFamily="49" charset="0"/>
              </a:rPr>
              <a:t>Stomach  b;     // ???</a:t>
            </a:r>
          </a:p>
        </p:txBody>
      </p:sp>
      <p:sp>
        <p:nvSpPr>
          <p:cNvPr id="91156" name="Text Box 20"/>
          <p:cNvSpPr txBox="1">
            <a:spLocks noChangeArrowheads="1"/>
          </p:cNvSpPr>
          <p:nvPr/>
        </p:nvSpPr>
        <p:spPr bwMode="auto">
          <a:xfrm>
            <a:off x="1340757" y="4972785"/>
            <a:ext cx="654753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Now, what happens if we want to use our new </a:t>
            </a:r>
            <a:r>
              <a:rPr lang="en-US" sz="2400" dirty="0">
                <a:solidFill>
                  <a:schemeClr val="accent2"/>
                </a:solidFill>
              </a:rPr>
              <a:t>Stomach</a:t>
            </a:r>
            <a:r>
              <a:rPr lang="en-US" sz="2400" dirty="0"/>
              <a:t> class in our </a:t>
            </a:r>
            <a:r>
              <a:rPr lang="en-US" sz="2400" dirty="0" err="1">
                <a:solidFill>
                  <a:schemeClr val="accent6"/>
                </a:solidFill>
              </a:rPr>
              <a:t>Hungry</a:t>
            </a:r>
            <a:r>
              <a:rPr lang="en-US" sz="2400" dirty="0" err="1">
                <a:solidFill>
                  <a:schemeClr val="accent2"/>
                </a:solidFill>
              </a:rPr>
              <a:t>Nerd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/>
              <a:t>class?</a:t>
            </a:r>
          </a:p>
        </p:txBody>
      </p:sp>
      <p:grpSp>
        <p:nvGrpSpPr>
          <p:cNvPr id="91160" name="Group 24"/>
          <p:cNvGrpSpPr>
            <a:grpSpLocks/>
          </p:cNvGrpSpPr>
          <p:nvPr/>
        </p:nvGrpSpPr>
        <p:grpSpPr bwMode="auto">
          <a:xfrm>
            <a:off x="5432425" y="2459038"/>
            <a:ext cx="2674938" cy="231775"/>
            <a:chOff x="3422" y="1522"/>
            <a:chExt cx="1685" cy="146"/>
          </a:xfrm>
        </p:grpSpPr>
        <p:sp>
          <p:nvSpPr>
            <p:cNvPr id="91158" name="Line 22"/>
            <p:cNvSpPr>
              <a:spLocks noChangeShapeType="1"/>
            </p:cNvSpPr>
            <p:nvPr/>
          </p:nvSpPr>
          <p:spPr bwMode="auto">
            <a:xfrm>
              <a:off x="3422" y="1522"/>
              <a:ext cx="1685" cy="146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  <p:sp>
          <p:nvSpPr>
            <p:cNvPr id="91159" name="Line 23"/>
            <p:cNvSpPr>
              <a:spLocks noChangeShapeType="1"/>
            </p:cNvSpPr>
            <p:nvPr/>
          </p:nvSpPr>
          <p:spPr bwMode="auto">
            <a:xfrm flipV="1">
              <a:off x="3424" y="1524"/>
              <a:ext cx="1633" cy="13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/>
            </a:p>
          </p:txBody>
        </p:sp>
      </p:grpSp>
      <p:sp>
        <p:nvSpPr>
          <p:cNvPr id="91161" name="Rectangle 25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Advanced Class Composition</a:t>
            </a:r>
          </a:p>
        </p:txBody>
      </p:sp>
      <p:sp>
        <p:nvSpPr>
          <p:cNvPr id="14" name="Rectangle 20"/>
          <p:cNvSpPr>
            <a:spLocks noChangeArrowheads="1"/>
          </p:cNvSpPr>
          <p:nvPr/>
        </p:nvSpPr>
        <p:spPr bwMode="auto">
          <a:xfrm>
            <a:off x="187324" y="899531"/>
            <a:ext cx="4085858" cy="3411212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228599" y="899532"/>
            <a:ext cx="171874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</a:rPr>
              <a:t>class Stomach</a:t>
            </a:r>
          </a:p>
          <a:p>
            <a:r>
              <a:rPr lang="en-US" sz="1600" dirty="0">
                <a:solidFill>
                  <a:schemeClr val="accent2"/>
                </a:solidFill>
              </a:rPr>
              <a:t>{</a:t>
            </a:r>
          </a:p>
          <a:p>
            <a:r>
              <a:rPr lang="en-US" sz="1200" b="1" dirty="0">
                <a:solidFill>
                  <a:srgbClr val="CC0099"/>
                </a:solidFill>
              </a:rPr>
              <a:t>public:</a:t>
            </a:r>
          </a:p>
          <a:p>
            <a:r>
              <a:rPr lang="en-US" sz="1800" b="1" dirty="0">
                <a:solidFill>
                  <a:srgbClr val="0000CC"/>
                </a:solidFill>
              </a:rPr>
              <a:t> </a:t>
            </a:r>
            <a:endParaRPr lang="en-US" sz="1800" dirty="0">
              <a:solidFill>
                <a:srgbClr val="0000CC"/>
              </a:solidFill>
            </a:endParaRP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241727" y="1915593"/>
            <a:ext cx="3900427" cy="1585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00CC"/>
                </a:solidFill>
              </a:rPr>
              <a:t>   ~Stomach() { </a:t>
            </a:r>
            <a:r>
              <a:rPr lang="en-US" sz="1800" dirty="0" err="1">
                <a:solidFill>
                  <a:srgbClr val="FF0000"/>
                </a:solidFill>
              </a:rPr>
              <a:t>cout</a:t>
            </a:r>
            <a:r>
              <a:rPr lang="en-US" sz="1800" dirty="0">
                <a:solidFill>
                  <a:srgbClr val="FF0000"/>
                </a:solidFill>
              </a:rPr>
              <a:t> &lt;&lt; “Fart!\n”; </a:t>
            </a:r>
            <a:r>
              <a:rPr lang="en-US" sz="1800" dirty="0">
                <a:solidFill>
                  <a:srgbClr val="0000CC"/>
                </a:solidFill>
              </a:rPr>
              <a:t> }</a:t>
            </a:r>
            <a:endParaRPr lang="en-US" sz="1800" b="1" dirty="0">
              <a:solidFill>
                <a:srgbClr val="0000CC"/>
              </a:solidFill>
            </a:endParaRPr>
          </a:p>
          <a:p>
            <a:r>
              <a:rPr lang="en-US" sz="1900" dirty="0">
                <a:solidFill>
                  <a:srgbClr val="000099"/>
                </a:solidFill>
              </a:rPr>
              <a:t>   void eat()  { </a:t>
            </a:r>
            <a:r>
              <a:rPr lang="en-US" sz="1900" dirty="0" err="1">
                <a:solidFill>
                  <a:srgbClr val="FF3300"/>
                </a:solidFill>
              </a:rPr>
              <a:t>myGas</a:t>
            </a:r>
            <a:r>
              <a:rPr lang="en-US" sz="1900" dirty="0">
                <a:solidFill>
                  <a:srgbClr val="FF3300"/>
                </a:solidFill>
              </a:rPr>
              <a:t> ++;</a:t>
            </a:r>
            <a:r>
              <a:rPr lang="en-US" sz="1900" dirty="0">
                <a:solidFill>
                  <a:schemeClr val="accent2"/>
                </a:solidFill>
              </a:rPr>
              <a:t> </a:t>
            </a:r>
            <a:r>
              <a:rPr lang="en-US" sz="1900" dirty="0">
                <a:solidFill>
                  <a:srgbClr val="000099"/>
                </a:solidFill>
              </a:rPr>
              <a:t>}</a:t>
            </a:r>
          </a:p>
          <a:p>
            <a:r>
              <a:rPr lang="en-US" sz="1200" b="1" dirty="0">
                <a:solidFill>
                  <a:srgbClr val="CC0099"/>
                </a:solidFill>
              </a:rPr>
              <a:t>private:</a:t>
            </a:r>
          </a:p>
          <a:p>
            <a:r>
              <a:rPr lang="en-US" sz="1800" dirty="0">
                <a:solidFill>
                  <a:srgbClr val="000099"/>
                </a:solidFill>
              </a:rPr>
              <a:t>  </a:t>
            </a:r>
            <a:r>
              <a:rPr lang="en-US" sz="1800" dirty="0" err="1">
                <a:solidFill>
                  <a:srgbClr val="000099"/>
                </a:solidFill>
              </a:rPr>
              <a:t>int</a:t>
            </a:r>
            <a:r>
              <a:rPr lang="en-US" sz="1800" dirty="0">
                <a:solidFill>
                  <a:srgbClr val="000099"/>
                </a:solidFill>
              </a:rPr>
              <a:t> </a:t>
            </a:r>
            <a:r>
              <a:rPr lang="en-US" sz="1800" dirty="0" err="1">
                <a:solidFill>
                  <a:srgbClr val="000099"/>
                </a:solidFill>
              </a:rPr>
              <a:t>myGas</a:t>
            </a:r>
            <a:r>
              <a:rPr lang="en-US" sz="1800" dirty="0">
                <a:solidFill>
                  <a:srgbClr val="000099"/>
                </a:solidFill>
              </a:rPr>
              <a:t>;</a:t>
            </a:r>
          </a:p>
          <a:p>
            <a:r>
              <a:rPr lang="en-US" sz="1600" dirty="0">
                <a:solidFill>
                  <a:schemeClr val="accent2"/>
                </a:solidFill>
              </a:rPr>
              <a:t>};</a:t>
            </a:r>
          </a:p>
          <a:p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9785" y="1571625"/>
            <a:ext cx="3062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0000CC"/>
                </a:solidFill>
              </a:rPr>
              <a:t> </a:t>
            </a:r>
            <a:r>
              <a:rPr lang="en-US" sz="1800" dirty="0">
                <a:solidFill>
                  <a:srgbClr val="0000CC"/>
                </a:solidFill>
              </a:rPr>
              <a:t>Stomach()   { </a:t>
            </a:r>
            <a:r>
              <a:rPr lang="en-US" sz="1800" dirty="0" err="1">
                <a:solidFill>
                  <a:srgbClr val="FF0000"/>
                </a:solidFill>
              </a:rPr>
              <a:t>myGas</a:t>
            </a:r>
            <a:r>
              <a:rPr lang="en-US" sz="1800" dirty="0">
                <a:solidFill>
                  <a:srgbClr val="FF0000"/>
                </a:solidFill>
              </a:rPr>
              <a:t> = 0;</a:t>
            </a:r>
            <a:r>
              <a:rPr lang="en-US" sz="1800" dirty="0">
                <a:solidFill>
                  <a:srgbClr val="0000CC"/>
                </a:solidFill>
              </a:rPr>
              <a:t> }</a:t>
            </a:r>
            <a:endParaRPr lang="en-US" sz="1800" dirty="0"/>
          </a:p>
        </p:txBody>
      </p:sp>
      <p:sp>
        <p:nvSpPr>
          <p:cNvPr id="3" name="Rectangle 2"/>
          <p:cNvSpPr/>
          <p:nvPr/>
        </p:nvSpPr>
        <p:spPr>
          <a:xfrm>
            <a:off x="330627" y="1589305"/>
            <a:ext cx="4572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Stomach(</a:t>
            </a:r>
            <a:r>
              <a:rPr lang="en-US" dirty="0" err="1">
                <a:solidFill>
                  <a:srgbClr val="FF3300"/>
                </a:solidFill>
              </a:rPr>
              <a:t>int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startGas</a:t>
            </a:r>
            <a:r>
              <a:rPr lang="en-US" dirty="0">
                <a:solidFill>
                  <a:schemeClr val="accent2"/>
                </a:solidFill>
              </a:rPr>
              <a:t>) </a:t>
            </a:r>
          </a:p>
          <a:p>
            <a:r>
              <a:rPr lang="en-US" sz="1400" dirty="0"/>
              <a:t>  {</a:t>
            </a:r>
          </a:p>
          <a:p>
            <a:r>
              <a:rPr lang="en-US" dirty="0"/>
              <a:t>     </a:t>
            </a:r>
            <a:r>
              <a:rPr lang="en-US" dirty="0" err="1"/>
              <a:t>myGas</a:t>
            </a:r>
            <a:r>
              <a:rPr lang="en-US" dirty="0"/>
              <a:t> = </a:t>
            </a:r>
            <a:r>
              <a:rPr lang="en-US" dirty="0" err="1"/>
              <a:t>startGas</a:t>
            </a:r>
            <a:r>
              <a:rPr lang="en-US" dirty="0"/>
              <a:t>;</a:t>
            </a:r>
          </a:p>
          <a:p>
            <a:r>
              <a:rPr lang="en-US" sz="1400" dirty="0"/>
              <a:t>  }</a:t>
            </a:r>
          </a:p>
        </p:txBody>
      </p:sp>
      <p:sp>
        <p:nvSpPr>
          <p:cNvPr id="20" name="AutoShape 25"/>
          <p:cNvSpPr>
            <a:spLocks noChangeArrowheads="1"/>
          </p:cNvSpPr>
          <p:nvPr/>
        </p:nvSpPr>
        <p:spPr bwMode="auto">
          <a:xfrm>
            <a:off x="3290849" y="228600"/>
            <a:ext cx="2867099" cy="1295400"/>
          </a:xfrm>
          <a:prstGeom prst="wedgeRoundRectCallout">
            <a:avLst>
              <a:gd name="adj1" fmla="val -83870"/>
              <a:gd name="adj2" fmla="val 60703"/>
              <a:gd name="adj3" fmla="val 16667"/>
            </a:avLst>
          </a:prstGeom>
          <a:solidFill>
            <a:srgbClr val="F6FFE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800" dirty="0"/>
              <a:t>Ok, so now our new </a:t>
            </a:r>
            <a:r>
              <a:rPr lang="en-US" sz="1800" dirty="0">
                <a:solidFill>
                  <a:srgbClr val="6600CC"/>
                </a:solidFill>
              </a:rPr>
              <a:t>Stomach</a:t>
            </a:r>
            <a:r>
              <a:rPr lang="en-US" sz="1800" dirty="0"/>
              <a:t> constructor </a:t>
            </a:r>
            <a:r>
              <a:rPr lang="en-US" sz="1800" dirty="0">
                <a:solidFill>
                  <a:srgbClr val="FF0000"/>
                </a:solidFill>
              </a:rPr>
              <a:t>REQUIRES</a:t>
            </a:r>
            <a:r>
              <a:rPr lang="en-US" sz="1800" dirty="0"/>
              <a:t> us to </a:t>
            </a:r>
            <a:br>
              <a:rPr lang="en-US" sz="1800" dirty="0"/>
            </a:br>
            <a:r>
              <a:rPr lang="en-US" sz="1800" dirty="0">
                <a:solidFill>
                  <a:srgbClr val="FF0000"/>
                </a:solidFill>
              </a:rPr>
              <a:t>pass in a value</a:t>
            </a:r>
            <a:r>
              <a:rPr lang="en-US" sz="1800" dirty="0"/>
              <a:t>…</a:t>
            </a:r>
          </a:p>
        </p:txBody>
      </p:sp>
      <p:sp>
        <p:nvSpPr>
          <p:cNvPr id="19" name="AutoShape 25"/>
          <p:cNvSpPr>
            <a:spLocks noChangeArrowheads="1"/>
          </p:cNvSpPr>
          <p:nvPr/>
        </p:nvSpPr>
        <p:spPr bwMode="auto">
          <a:xfrm>
            <a:off x="5384693" y="389966"/>
            <a:ext cx="2867099" cy="1134034"/>
          </a:xfrm>
          <a:prstGeom prst="wedgeRoundRectCallout">
            <a:avLst>
              <a:gd name="adj1" fmla="val -251"/>
              <a:gd name="adj2" fmla="val 107564"/>
              <a:gd name="adj3" fmla="val 16667"/>
            </a:avLst>
          </a:prstGeom>
          <a:solidFill>
            <a:srgbClr val="F6FFE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800" dirty="0"/>
              <a:t>And here’s how we create a new Stomach variable…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E5BAFC-6711-3847-B17D-311D3F41E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3B2F3-5146-4113-A273-54BF0FD5C58E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42999E-7 L -0.00035 0.1138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56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1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1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91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91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54" grpId="0" autoUpdateAnimBg="0"/>
      <p:bldP spid="91154" grpId="1"/>
      <p:bldP spid="91156" grpId="0" autoUpdateAnimBg="0"/>
      <p:bldP spid="16" grpId="0"/>
      <p:bldP spid="2" grpId="0"/>
      <p:bldP spid="3" grpId="0"/>
      <p:bldP spid="20" grpId="0" animBg="1"/>
      <p:bldP spid="20" grpId="1" animBg="1"/>
      <p:bldP spid="19" grpId="0" animBg="1"/>
      <p:bldP spid="19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8" name="Text Box 18"/>
          <p:cNvSpPr txBox="1">
            <a:spLocks noChangeArrowheads="1"/>
          </p:cNvSpPr>
          <p:nvPr/>
        </p:nvSpPr>
        <p:spPr bwMode="auto">
          <a:xfrm>
            <a:off x="1871015" y="5269966"/>
            <a:ext cx="59346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Will our </a:t>
            </a:r>
            <a:r>
              <a:rPr lang="en-US" sz="2400" dirty="0" err="1"/>
              <a:t>HungryNerd</a:t>
            </a:r>
            <a:r>
              <a:rPr lang="en-US" sz="2400" dirty="0"/>
              <a:t> class still compile?</a:t>
            </a:r>
          </a:p>
        </p:txBody>
      </p:sp>
      <p:sp>
        <p:nvSpPr>
          <p:cNvPr id="92179" name="Text Box 19"/>
          <p:cNvSpPr txBox="1">
            <a:spLocks noChangeArrowheads="1"/>
          </p:cNvSpPr>
          <p:nvPr/>
        </p:nvSpPr>
        <p:spPr bwMode="auto">
          <a:xfrm>
            <a:off x="3959792" y="5867410"/>
            <a:ext cx="122822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NO!</a:t>
            </a:r>
          </a:p>
        </p:txBody>
      </p:sp>
      <p:sp>
        <p:nvSpPr>
          <p:cNvPr id="92184" name="Rectangle 24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Advanced Class Composition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12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3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>
                  <a:solidFill>
                    <a:srgbClr val="0000CC"/>
                  </a:solidFill>
                </a:rPr>
                <a:t> </a:t>
              </a:r>
              <a:endParaRPr lang="en-US" sz="1800" dirty="0">
                <a:solidFill>
                  <a:srgbClr val="0000CC"/>
                </a:solidFill>
              </a:endParaRPr>
            </a:p>
          </p:txBody>
        </p:sp>
        <p:sp>
          <p:nvSpPr>
            <p:cNvPr id="14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828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00CC"/>
                  </a:solidFill>
                </a:rPr>
                <a:t>   ~Stomach() { </a:t>
              </a:r>
              <a:r>
                <a:rPr lang="en-US" sz="1800" dirty="0" err="1">
                  <a:solidFill>
                    <a:srgbClr val="FF0000"/>
                  </a:solidFill>
                </a:rPr>
                <a:t>cout</a:t>
              </a:r>
              <a:r>
                <a:rPr lang="en-US" sz="1800" dirty="0">
                  <a:solidFill>
                    <a:srgbClr val="FF0000"/>
                  </a:solidFill>
                </a:rPr>
                <a:t> &lt;&lt; “Fart!\n”; </a:t>
              </a:r>
              <a:r>
                <a:rPr lang="en-US" sz="1800" dirty="0">
                  <a:solidFill>
                    <a:srgbClr val="0000CC"/>
                  </a:solidFill>
                </a:rPr>
                <a:t> 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>
                  <a:solidFill>
                    <a:srgbClr val="000099"/>
                  </a:solidFill>
                </a:rPr>
                <a:t>   void eat()  { </a:t>
              </a:r>
              <a:r>
                <a:rPr lang="en-US" sz="1900" dirty="0" err="1">
                  <a:solidFill>
                    <a:srgbClr val="FF3300"/>
                  </a:solidFill>
                </a:rPr>
                <a:t>myGas</a:t>
              </a:r>
              <a:r>
                <a:rPr lang="en-US" sz="1900" dirty="0">
                  <a:solidFill>
                    <a:srgbClr val="FF3300"/>
                  </a:solidFill>
                </a:rPr>
                <a:t> 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private: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>
                  <a:solidFill>
                    <a:srgbClr val="000099"/>
                  </a:solidFill>
                </a:rPr>
                <a:t>myGas</a:t>
              </a:r>
              <a:r>
                <a:rPr lang="en-US" sz="1800" dirty="0">
                  <a:solidFill>
                    <a:srgbClr val="000099"/>
                  </a:solidFill>
                </a:rPr>
                <a:t>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startGas</a:t>
              </a:r>
              <a:r>
                <a:rPr lang="en-US" dirty="0">
                  <a:solidFill>
                    <a:schemeClr val="accent2"/>
                  </a:solidFill>
                </a:rPr>
                <a:t>) </a:t>
              </a:r>
            </a:p>
            <a:p>
              <a:r>
                <a:rPr lang="en-US" sz="1400" dirty="0"/>
                <a:t>  {</a:t>
              </a:r>
            </a:p>
            <a:p>
              <a:r>
                <a:rPr lang="en-US" dirty="0"/>
                <a:t>     </a:t>
              </a:r>
              <a:r>
                <a:rPr lang="en-US" dirty="0" err="1"/>
                <a:t>myGas</a:t>
              </a:r>
              <a:r>
                <a:rPr lang="en-US" dirty="0"/>
                <a:t> = </a:t>
              </a:r>
              <a:r>
                <a:rPr lang="en-US" dirty="0" err="1"/>
                <a:t>startGas</a:t>
              </a:r>
              <a:r>
                <a:rPr lang="en-US" dirty="0"/>
                <a:t>;</a:t>
              </a:r>
            </a:p>
            <a:p>
              <a:r>
                <a:rPr lang="en-US" sz="1400" dirty="0"/>
                <a:t>  }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5" name="Group 4"/>
            <p:cNvGrpSpPr/>
            <p:nvPr/>
          </p:nvGrpSpPr>
          <p:grpSpPr>
            <a:xfrm>
              <a:off x="4634753" y="899531"/>
              <a:ext cx="4191000" cy="4063310"/>
              <a:chOff x="4634753" y="899531"/>
              <a:chExt cx="4191000" cy="4063310"/>
            </a:xfrm>
          </p:grpSpPr>
          <p:grpSp>
            <p:nvGrpSpPr>
              <p:cNvPr id="92177" name="Group 17"/>
              <p:cNvGrpSpPr>
                <a:grpSpLocks/>
              </p:cNvGrpSpPr>
              <p:nvPr/>
            </p:nvGrpSpPr>
            <p:grpSpPr bwMode="auto">
              <a:xfrm>
                <a:off x="4634753" y="899531"/>
                <a:ext cx="4191000" cy="4063310"/>
                <a:chOff x="2928" y="712"/>
                <a:chExt cx="2640" cy="2896"/>
              </a:xfrm>
            </p:grpSpPr>
            <p:sp>
              <p:nvSpPr>
                <p:cNvPr id="92167" name="Rectangle 7"/>
                <p:cNvSpPr>
                  <a:spLocks noChangeArrowheads="1"/>
                </p:cNvSpPr>
                <p:nvPr/>
              </p:nvSpPr>
              <p:spPr bwMode="auto">
                <a:xfrm>
                  <a:off x="2928" y="719"/>
                  <a:ext cx="2640" cy="2825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168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3011" y="712"/>
                  <a:ext cx="1496" cy="289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sz="1800" dirty="0"/>
                    <a:t>class </a:t>
                  </a:r>
                  <a:r>
                    <a:rPr lang="en-US" sz="1800" dirty="0" err="1">
                      <a:solidFill>
                        <a:srgbClr val="6600CC"/>
                      </a:solidFill>
                    </a:rPr>
                    <a:t>HungryNerd</a:t>
                  </a:r>
                  <a:r>
                    <a:rPr lang="en-US" sz="1800" dirty="0">
                      <a:solidFill>
                        <a:srgbClr val="6600CC"/>
                      </a:solidFill>
                    </a:rPr>
                    <a:t> </a:t>
                  </a:r>
                  <a:endParaRPr lang="en-US" sz="1800" dirty="0"/>
                </a:p>
                <a:p>
                  <a:r>
                    <a:rPr lang="en-US" sz="1800" dirty="0"/>
                    <a:t>{</a:t>
                  </a:r>
                </a:p>
                <a:p>
                  <a:r>
                    <a:rPr lang="en-US" sz="1800" dirty="0">
                      <a:solidFill>
                        <a:srgbClr val="6600CC"/>
                      </a:solidFill>
                    </a:rPr>
                    <a:t>public:</a:t>
                  </a:r>
                </a:p>
                <a:p>
                  <a:r>
                    <a:rPr lang="en-US" sz="1800" dirty="0">
                      <a:solidFill>
                        <a:schemeClr val="accent2"/>
                      </a:solidFill>
                    </a:rPr>
                    <a:t>   </a:t>
                  </a:r>
                  <a:r>
                    <a:rPr lang="en-US" sz="1800" dirty="0" err="1">
                      <a:solidFill>
                        <a:schemeClr val="accent2"/>
                      </a:solidFill>
                    </a:rPr>
                    <a:t>HungryNerd</a:t>
                  </a:r>
                  <a:r>
                    <a:rPr lang="en-US" sz="1800" dirty="0">
                      <a:solidFill>
                        <a:schemeClr val="accent2"/>
                      </a:solidFill>
                    </a:rPr>
                    <a:t>()  </a:t>
                  </a:r>
                </a:p>
                <a:p>
                  <a:r>
                    <a:rPr lang="en-US" sz="1200" b="1" dirty="0"/>
                    <a:t>   { </a:t>
                  </a:r>
                </a:p>
                <a:p>
                  <a:r>
                    <a:rPr lang="en-US" sz="1800">
                      <a:solidFill>
                        <a:srgbClr val="FF0000"/>
                      </a:solidFill>
                    </a:rPr>
                    <a:t>       myBelly.</a:t>
                  </a:r>
                  <a:r>
                    <a:rPr lang="en-US" sz="1800" dirty="0" err="1">
                      <a:solidFill>
                        <a:srgbClr val="FF0000"/>
                      </a:solidFill>
                    </a:rPr>
                    <a:t>eat</a:t>
                  </a:r>
                  <a:r>
                    <a:rPr lang="en-US" sz="1800" dirty="0">
                      <a:solidFill>
                        <a:srgbClr val="FF0000"/>
                      </a:solidFill>
                    </a:rPr>
                    <a:t>();</a:t>
                  </a:r>
                  <a:br>
                    <a:rPr lang="en-US" sz="1800" dirty="0">
                      <a:solidFill>
                        <a:srgbClr val="FF0000"/>
                      </a:solidFill>
                    </a:rPr>
                  </a:br>
                  <a:r>
                    <a:rPr lang="en-US" sz="1800" dirty="0"/>
                    <a:t>       </a:t>
                  </a:r>
                  <a:r>
                    <a:rPr lang="en-US" sz="1800" dirty="0" err="1"/>
                    <a:t>myBrain.think</a:t>
                  </a:r>
                  <a:r>
                    <a:rPr lang="en-US" sz="1800" dirty="0"/>
                    <a:t>();</a:t>
                  </a:r>
                  <a:br>
                    <a:rPr lang="en-US" sz="1800" dirty="0"/>
                  </a:br>
                  <a:r>
                    <a:rPr lang="en-US" sz="1200" b="1" dirty="0"/>
                    <a:t>   }</a:t>
                  </a:r>
                </a:p>
                <a:p>
                  <a:r>
                    <a:rPr lang="en-US" sz="1000" dirty="0"/>
                    <a:t> </a:t>
                  </a:r>
                  <a:br>
                    <a:rPr lang="en-US" sz="1000" dirty="0"/>
                  </a:br>
                  <a:br>
                    <a:rPr lang="en-US" sz="1000" dirty="0"/>
                  </a:br>
                  <a:endParaRPr lang="en-US" sz="1000" dirty="0"/>
                </a:p>
                <a:p>
                  <a:r>
                    <a:rPr lang="en-US" sz="1000" dirty="0"/>
                    <a:t>     </a:t>
                  </a:r>
                  <a:r>
                    <a:rPr lang="en-US" sz="2400" dirty="0"/>
                    <a:t> </a:t>
                  </a:r>
                  <a:endParaRPr lang="en-US" sz="1000" dirty="0"/>
                </a:p>
                <a:p>
                  <a:r>
                    <a:rPr lang="en-US" sz="1800" dirty="0">
                      <a:solidFill>
                        <a:srgbClr val="6600CC"/>
                      </a:solidFill>
                    </a:rPr>
                    <a:t>private:</a:t>
                  </a:r>
                </a:p>
                <a:p>
                  <a:r>
                    <a:rPr lang="en-US" sz="1800" dirty="0">
                      <a:solidFill>
                        <a:srgbClr val="FF0000"/>
                      </a:solidFill>
                    </a:rPr>
                    <a:t>    </a:t>
                  </a:r>
                </a:p>
                <a:p>
                  <a:r>
                    <a:rPr lang="en-US" sz="1800" dirty="0"/>
                    <a:t>   Brain </a:t>
                  </a:r>
                  <a:r>
                    <a:rPr lang="en-US" sz="1800" dirty="0" err="1"/>
                    <a:t>myBrain</a:t>
                  </a:r>
                  <a:r>
                    <a:rPr lang="en-US" sz="1800" dirty="0"/>
                    <a:t>;</a:t>
                  </a:r>
                </a:p>
                <a:p>
                  <a:r>
                    <a:rPr lang="en-US" sz="1800" dirty="0"/>
                    <a:t>};</a:t>
                  </a:r>
                </a:p>
              </p:txBody>
            </p:sp>
          </p:grpSp>
          <p:sp>
            <p:nvSpPr>
              <p:cNvPr id="3" name="Rectangle 2"/>
              <p:cNvSpPr/>
              <p:nvPr/>
            </p:nvSpPr>
            <p:spPr>
              <a:xfrm>
                <a:off x="4950405" y="4011116"/>
                <a:ext cx="20810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800">
                    <a:solidFill>
                      <a:srgbClr val="FF0000"/>
                    </a:solidFill>
                  </a:rPr>
                  <a:t>Stomach myBelly;</a:t>
                </a:r>
                <a:endParaRPr lang="en-US" sz="18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1" name="Rectangle 20"/>
            <p:cNvSpPr/>
            <p:nvPr/>
          </p:nvSpPr>
          <p:spPr>
            <a:xfrm>
              <a:off x="4959262" y="3238673"/>
              <a:ext cx="45076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...</a:t>
              </a:r>
              <a:r>
                <a:rPr lang="en-US" sz="1000" dirty="0"/>
                <a:t> </a:t>
              </a:r>
              <a:endParaRPr lang="en-US" sz="2400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0F695E-DCF9-6C45-8EAF-04DC29CFA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3B2F3-5146-4113-A273-54BF0FD5C58E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78" grpId="0"/>
      <p:bldP spid="92179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22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63310"/>
              <a:chOff x="2928" y="712"/>
              <a:chExt cx="2640" cy="2896"/>
            </a:xfrm>
          </p:grpSpPr>
          <p:sp>
            <p:nvSpPr>
              <p:cNvPr id="24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1370" cy="2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</a:t>
                </a:r>
                <a:r>
                  <a:rPr lang="en-US" sz="1800" dirty="0" err="1">
                    <a:solidFill>
                      <a:srgbClr val="6600CC"/>
                    </a:solidFill>
                  </a:rPr>
                  <a:t>HungryNerd</a:t>
                </a:r>
                <a:r>
                  <a:rPr lang="en-US" sz="1800" dirty="0">
                    <a:solidFill>
                      <a:srgbClr val="6600CC"/>
                    </a:solidFill>
                  </a:rPr>
                  <a:t> </a:t>
                </a:r>
                <a:endParaRPr lang="en-US" sz="1800" dirty="0"/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 </a:t>
                </a:r>
                <a:r>
                  <a:rPr lang="en-US" sz="1800" dirty="0" err="1">
                    <a:solidFill>
                      <a:schemeClr val="accent2"/>
                    </a:solidFill>
                  </a:rPr>
                  <a:t>HungryNerd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()  </a:t>
                </a:r>
              </a:p>
              <a:p>
                <a:r>
                  <a:rPr lang="en-US" sz="1800" dirty="0"/>
                  <a:t> 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/>
                  <a:t> </a:t>
                </a:r>
              </a:p>
              <a:p>
                <a:r>
                  <a:rPr lang="en-US" sz="1000" dirty="0"/>
                  <a:t> </a:t>
                </a:r>
                <a:endParaRPr lang="en-US" sz="1050" dirty="0"/>
              </a:p>
              <a:p>
                <a:r>
                  <a:rPr lang="en-US" sz="1100" dirty="0"/>
                  <a:t>     </a:t>
                </a:r>
                <a:r>
                  <a:rPr lang="en-US" sz="3200" dirty="0"/>
                  <a:t> </a:t>
                </a:r>
                <a:endParaRPr lang="en-US" sz="1100" dirty="0"/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private: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/>
                  <a:t>   Brain </a:t>
                </a:r>
                <a:r>
                  <a:rPr lang="en-US" sz="1800" dirty="0" err="1"/>
                  <a:t>myBrain</a:t>
                </a:r>
                <a:r>
                  <a:rPr lang="en-US" sz="1800" dirty="0"/>
                  <a:t>;</a:t>
                </a:r>
              </a:p>
              <a:p>
                <a:r>
                  <a:rPr lang="en-US" sz="1800" dirty="0"/>
                  <a:t>};</a:t>
                </a:r>
              </a:p>
            </p:txBody>
          </p:sp>
        </p:grpSp>
        <p:sp>
          <p:nvSpPr>
            <p:cNvPr id="26" name="Rectangle 25"/>
            <p:cNvSpPr/>
            <p:nvPr/>
          </p:nvSpPr>
          <p:spPr>
            <a:xfrm>
              <a:off x="4950405" y="4011116"/>
              <a:ext cx="2081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00"/>
                  </a:solidFill>
                </a:rPr>
                <a:t>Stomach myBelly;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17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8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>
                  <a:solidFill>
                    <a:srgbClr val="0000CC"/>
                  </a:solidFill>
                </a:rPr>
                <a:t> </a:t>
              </a:r>
              <a:endParaRPr lang="en-US" sz="1800" dirty="0">
                <a:solidFill>
                  <a:srgbClr val="0000CC"/>
                </a:solidFill>
              </a:endParaRPr>
            </a:p>
          </p:txBody>
        </p:sp>
        <p:sp>
          <p:nvSpPr>
            <p:cNvPr id="19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116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00CC"/>
                  </a:solidFill>
                </a:rPr>
                <a:t>   ~Stomach() { </a:t>
              </a:r>
              <a:r>
                <a:rPr lang="en-US" sz="1800" dirty="0" err="1">
                  <a:solidFill>
                    <a:srgbClr val="FF0000"/>
                  </a:solidFill>
                </a:rPr>
                <a:t>cout</a:t>
              </a:r>
              <a:r>
                <a:rPr lang="en-US" sz="1800" dirty="0">
                  <a:solidFill>
                    <a:srgbClr val="FF0000"/>
                  </a:solidFill>
                </a:rPr>
                <a:t> &lt;&lt; “Fart!\n”; </a:t>
              </a:r>
              <a:r>
                <a:rPr lang="en-US" sz="1800" dirty="0">
                  <a:solidFill>
                    <a:srgbClr val="0000CC"/>
                  </a:solidFill>
                </a:rPr>
                <a:t> 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>
                  <a:solidFill>
                    <a:srgbClr val="000099"/>
                  </a:solidFill>
                </a:rPr>
                <a:t>   void eat()  { </a:t>
              </a:r>
              <a:r>
                <a:rPr lang="en-US" sz="1900" dirty="0" err="1">
                  <a:solidFill>
                    <a:srgbClr val="FF3300"/>
                  </a:solidFill>
                </a:rPr>
                <a:t>myGas</a:t>
              </a:r>
              <a:r>
                <a:rPr lang="en-US" sz="1900" dirty="0">
                  <a:solidFill>
                    <a:srgbClr val="FF3300"/>
                  </a:solidFill>
                </a:rPr>
                <a:t> 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private: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>
                  <a:solidFill>
                    <a:srgbClr val="000099"/>
                  </a:solidFill>
                </a:rPr>
                <a:t>myGas</a:t>
              </a:r>
              <a:r>
                <a:rPr lang="en-US" sz="1800" dirty="0">
                  <a:solidFill>
                    <a:srgbClr val="000099"/>
                  </a:solidFill>
                </a:rPr>
                <a:t>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startGas</a:t>
              </a:r>
              <a:r>
                <a:rPr lang="en-US" dirty="0">
                  <a:solidFill>
                    <a:schemeClr val="accent2"/>
                  </a:solidFill>
                </a:rPr>
                <a:t>) </a:t>
              </a:r>
            </a:p>
            <a:p>
              <a:r>
                <a:rPr lang="en-US" sz="1400" dirty="0"/>
                <a:t>  {</a:t>
              </a:r>
            </a:p>
            <a:p>
              <a:r>
                <a:rPr lang="en-US" dirty="0"/>
                <a:t>     </a:t>
              </a:r>
              <a:r>
                <a:rPr lang="en-US" dirty="0" err="1"/>
                <a:t>myGas</a:t>
              </a:r>
              <a:r>
                <a:rPr lang="en-US" dirty="0"/>
                <a:t> = </a:t>
              </a:r>
              <a:r>
                <a:rPr lang="en-US" dirty="0" err="1"/>
                <a:t>startGas</a:t>
              </a:r>
              <a:r>
                <a:rPr lang="en-US" dirty="0"/>
                <a:t>;</a:t>
              </a:r>
            </a:p>
            <a:p>
              <a:r>
                <a:rPr lang="en-US" sz="1400" dirty="0"/>
                <a:t>  }</a:t>
              </a:r>
            </a:p>
          </p:txBody>
        </p:sp>
      </p:grpSp>
      <p:sp>
        <p:nvSpPr>
          <p:cNvPr id="94241" name="Rectangle 33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Advanced Class Composition</a:t>
            </a:r>
          </a:p>
        </p:txBody>
      </p:sp>
      <p:sp>
        <p:nvSpPr>
          <p:cNvPr id="94239" name="AutoShape 31"/>
          <p:cNvSpPr>
            <a:spLocks noChangeArrowheads="1"/>
          </p:cNvSpPr>
          <p:nvPr/>
        </p:nvSpPr>
        <p:spPr bwMode="auto">
          <a:xfrm>
            <a:off x="1905000" y="228600"/>
            <a:ext cx="3872752" cy="1176296"/>
          </a:xfrm>
          <a:prstGeom prst="wedgeRoundRectCallout">
            <a:avLst>
              <a:gd name="adj1" fmla="val -40179"/>
              <a:gd name="adj2" fmla="val 71669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Because our new </a:t>
            </a:r>
            <a:r>
              <a:rPr lang="en-US" dirty="0">
                <a:solidFill>
                  <a:srgbClr val="6600CC"/>
                </a:solidFill>
              </a:rPr>
              <a:t>Stomach</a:t>
            </a:r>
            <a:r>
              <a:rPr lang="en-US" dirty="0"/>
              <a:t> class </a:t>
            </a:r>
            <a:r>
              <a:rPr lang="en-US" dirty="0">
                <a:solidFill>
                  <a:srgbClr val="FF0000"/>
                </a:solidFill>
              </a:rPr>
              <a:t>REQUIRES</a:t>
            </a:r>
            <a:r>
              <a:rPr lang="en-US" dirty="0"/>
              <a:t> you to </a:t>
            </a:r>
            <a:r>
              <a:rPr lang="en-US" dirty="0">
                <a:solidFill>
                  <a:srgbClr val="FF0000"/>
                </a:solidFill>
              </a:rPr>
              <a:t>pass a value</a:t>
            </a:r>
            <a:r>
              <a:rPr lang="en-US" dirty="0"/>
              <a:t> in to its </a:t>
            </a:r>
            <a:r>
              <a:rPr lang="en-US" dirty="0">
                <a:solidFill>
                  <a:srgbClr val="6600CC"/>
                </a:solidFill>
              </a:rPr>
              <a:t>constructor</a:t>
            </a:r>
            <a:r>
              <a:rPr lang="en-US" dirty="0"/>
              <a:t>.</a:t>
            </a:r>
          </a:p>
        </p:txBody>
      </p:sp>
      <p:sp>
        <p:nvSpPr>
          <p:cNvPr id="23" name="Text Box 18"/>
          <p:cNvSpPr txBox="1">
            <a:spLocks noChangeArrowheads="1"/>
          </p:cNvSpPr>
          <p:nvPr/>
        </p:nvSpPr>
        <p:spPr bwMode="auto">
          <a:xfrm>
            <a:off x="3619792" y="5269966"/>
            <a:ext cx="15648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Why not?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903169" y="2000475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 { </a:t>
            </a:r>
          </a:p>
          <a:p>
            <a:r>
              <a:rPr lang="en-US" sz="1800">
                <a:solidFill>
                  <a:srgbClr val="FF0000"/>
                </a:solidFill>
              </a:rPr>
              <a:t>     myBelly.</a:t>
            </a:r>
            <a:r>
              <a:rPr lang="en-US" sz="1800" dirty="0" err="1">
                <a:solidFill>
                  <a:srgbClr val="FF0000"/>
                </a:solidFill>
              </a:rPr>
              <a:t>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/>
              <a:t>     </a:t>
            </a:r>
            <a:r>
              <a:rPr lang="en-US" sz="1800" dirty="0" err="1"/>
              <a:t>myBrain.think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/>
              <a:t>}</a:t>
            </a:r>
          </a:p>
          <a:p>
            <a:r>
              <a:rPr lang="en-US" sz="1000" dirty="0"/>
              <a:t> </a:t>
            </a:r>
            <a:endParaRPr lang="en-US" sz="1800" dirty="0"/>
          </a:p>
        </p:txBody>
      </p:sp>
      <p:sp>
        <p:nvSpPr>
          <p:cNvPr id="28" name="Rectangle 27"/>
          <p:cNvSpPr/>
          <p:nvPr/>
        </p:nvSpPr>
        <p:spPr>
          <a:xfrm>
            <a:off x="4959262" y="3238673"/>
            <a:ext cx="450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...</a:t>
            </a:r>
            <a:r>
              <a:rPr lang="en-US" sz="1000" dirty="0"/>
              <a:t> </a:t>
            </a:r>
            <a:endParaRPr 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5200680" y="2043102"/>
            <a:ext cx="3526539" cy="594864"/>
            <a:chOff x="5200680" y="2043102"/>
            <a:chExt cx="3526539" cy="594864"/>
          </a:xfrm>
        </p:grpSpPr>
        <p:sp>
          <p:nvSpPr>
            <p:cNvPr id="29" name="Rectangle 28"/>
            <p:cNvSpPr/>
            <p:nvPr/>
          </p:nvSpPr>
          <p:spPr bwMode="auto">
            <a:xfrm>
              <a:off x="5200680" y="2069503"/>
              <a:ext cx="3526539" cy="541098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56397" y="2043102"/>
              <a:ext cx="34067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Call </a:t>
              </a:r>
              <a:r>
                <a:rPr lang="en-US" sz="1600">
                  <a:solidFill>
                    <a:srgbClr val="7030A0"/>
                  </a:solidFill>
                </a:rPr>
                <a:t>myBelly‘</a:t>
              </a:r>
              <a:r>
                <a:rPr lang="en-US" sz="1600" dirty="0" err="1">
                  <a:solidFill>
                    <a:srgbClr val="7030A0"/>
                  </a:solidFill>
                </a:rPr>
                <a:t>s</a:t>
              </a:r>
              <a:r>
                <a:rPr lang="en-US" sz="1600" dirty="0"/>
                <a:t> default constructor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63323" y="2299412"/>
              <a:ext cx="34451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1600" dirty="0"/>
                <a:t> default constructor</a:t>
              </a:r>
            </a:p>
          </p:txBody>
        </p:sp>
      </p:grpSp>
      <p:sp>
        <p:nvSpPr>
          <p:cNvPr id="94240" name="AutoShape 32"/>
          <p:cNvSpPr>
            <a:spLocks noChangeArrowheads="1"/>
          </p:cNvSpPr>
          <p:nvPr/>
        </p:nvSpPr>
        <p:spPr bwMode="auto">
          <a:xfrm>
            <a:off x="5410027" y="3159786"/>
            <a:ext cx="3537056" cy="1508042"/>
          </a:xfrm>
          <a:prstGeom prst="wedgeRoundRectCallout">
            <a:avLst>
              <a:gd name="adj1" fmla="val 5156"/>
              <a:gd name="adj2" fmla="val -106589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But our auto-generated C++ code </a:t>
            </a:r>
            <a:r>
              <a:rPr lang="en-US" dirty="0">
                <a:solidFill>
                  <a:srgbClr val="FF0000"/>
                </a:solidFill>
              </a:rPr>
              <a:t>always</a:t>
            </a:r>
            <a:r>
              <a:rPr lang="en-US" dirty="0"/>
              <a:t> calls the </a:t>
            </a:r>
            <a:r>
              <a:rPr lang="en-US" dirty="0">
                <a:solidFill>
                  <a:srgbClr val="FF0000"/>
                </a:solidFill>
              </a:rPr>
              <a:t>default constructor</a:t>
            </a:r>
            <a:r>
              <a:rPr lang="en-US" dirty="0"/>
              <a:t>, which takes </a:t>
            </a:r>
            <a:r>
              <a:rPr lang="en-US" dirty="0">
                <a:solidFill>
                  <a:srgbClr val="FF0000"/>
                </a:solidFill>
              </a:rPr>
              <a:t>NO parameters</a:t>
            </a:r>
            <a:r>
              <a:rPr lang="en-US" dirty="0"/>
              <a:t>!</a:t>
            </a:r>
          </a:p>
        </p:txBody>
      </p:sp>
      <p:sp>
        <p:nvSpPr>
          <p:cNvPr id="33" name="Text Box 18"/>
          <p:cNvSpPr txBox="1">
            <a:spLocks noChangeArrowheads="1"/>
          </p:cNvSpPr>
          <p:nvPr/>
        </p:nvSpPr>
        <p:spPr bwMode="auto">
          <a:xfrm>
            <a:off x="957695" y="5821200"/>
            <a:ext cx="719846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So this results in a C++ </a:t>
            </a:r>
            <a:r>
              <a:rPr lang="en-US" sz="2400" dirty="0">
                <a:solidFill>
                  <a:srgbClr val="FF0000"/>
                </a:solidFill>
              </a:rPr>
              <a:t>compilation error</a:t>
            </a:r>
            <a:r>
              <a:rPr lang="en-US" sz="2400" dirty="0"/>
              <a:t>!</a:t>
            </a:r>
          </a:p>
        </p:txBody>
      </p:sp>
      <p:sp>
        <p:nvSpPr>
          <p:cNvPr id="32" name="AutoShape 32"/>
          <p:cNvSpPr>
            <a:spLocks noChangeArrowheads="1"/>
          </p:cNvSpPr>
          <p:nvPr/>
        </p:nvSpPr>
        <p:spPr bwMode="auto">
          <a:xfrm>
            <a:off x="1515282" y="4196989"/>
            <a:ext cx="3537056" cy="1508042"/>
          </a:xfrm>
          <a:prstGeom prst="wedgeRoundRectCallout">
            <a:avLst>
              <a:gd name="adj1" fmla="val -47883"/>
              <a:gd name="adj2" fmla="val -104924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But our Stomach class doesn’t have a default (parameter-less) constructor anymore!  </a:t>
            </a:r>
          </a:p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0B8638-8FA9-D743-89A1-47BFF3EC4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3B2F3-5146-4113-A273-54BF0FD5C58E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22222E-6 L -4.72222E-6 0.0840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9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4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39" grpId="0" animBg="1"/>
      <p:bldP spid="23" grpId="0"/>
      <p:bldP spid="27" grpId="0"/>
      <p:bldP spid="28" grpId="0"/>
      <p:bldP spid="94240" grpId="0" animBg="1"/>
      <p:bldP spid="33" grpId="0"/>
      <p:bldP spid="3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29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63310"/>
              <a:chOff x="2928" y="712"/>
              <a:chExt cx="2640" cy="2896"/>
            </a:xfrm>
          </p:grpSpPr>
          <p:sp>
            <p:nvSpPr>
              <p:cNvPr id="31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1370" cy="2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</a:t>
                </a:r>
                <a:r>
                  <a:rPr lang="en-US" sz="1800" dirty="0" err="1">
                    <a:solidFill>
                      <a:srgbClr val="6600CC"/>
                    </a:solidFill>
                  </a:rPr>
                  <a:t>HungryNerd</a:t>
                </a:r>
                <a:r>
                  <a:rPr lang="en-US" sz="1800" dirty="0">
                    <a:solidFill>
                      <a:srgbClr val="6600CC"/>
                    </a:solidFill>
                  </a:rPr>
                  <a:t> </a:t>
                </a:r>
                <a:endParaRPr lang="en-US" sz="1800" dirty="0"/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 </a:t>
                </a:r>
                <a:r>
                  <a:rPr lang="en-US" sz="1800" dirty="0" err="1">
                    <a:solidFill>
                      <a:schemeClr val="accent2"/>
                    </a:solidFill>
                  </a:rPr>
                  <a:t>HungryNerd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()  </a:t>
                </a:r>
              </a:p>
              <a:p>
                <a:r>
                  <a:rPr lang="en-US" sz="1800" dirty="0"/>
                  <a:t> 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/>
                  <a:t> </a:t>
                </a:r>
              </a:p>
              <a:p>
                <a:r>
                  <a:rPr lang="en-US" sz="1000" dirty="0"/>
                  <a:t> </a:t>
                </a:r>
                <a:endParaRPr lang="en-US" sz="1050" dirty="0"/>
              </a:p>
              <a:p>
                <a:r>
                  <a:rPr lang="en-US" sz="1100" dirty="0"/>
                  <a:t>     </a:t>
                </a:r>
                <a:r>
                  <a:rPr lang="en-US" sz="3200" dirty="0"/>
                  <a:t> </a:t>
                </a:r>
                <a:endParaRPr lang="en-US" sz="1100" dirty="0"/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private: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/>
                  <a:t>   Brain </a:t>
                </a:r>
                <a:r>
                  <a:rPr lang="en-US" sz="1800" dirty="0" err="1"/>
                  <a:t>myBrain</a:t>
                </a:r>
                <a:r>
                  <a:rPr lang="en-US" sz="1800" dirty="0"/>
                  <a:t>;</a:t>
                </a:r>
              </a:p>
              <a:p>
                <a:r>
                  <a:rPr lang="en-US" sz="1800" dirty="0"/>
                  <a:t>};</a:t>
                </a:r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4950405" y="4011116"/>
              <a:ext cx="2081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00"/>
                  </a:solidFill>
                </a:rPr>
                <a:t>Stomach myBelly;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200680" y="2043102"/>
            <a:ext cx="3526539" cy="594864"/>
            <a:chOff x="5200680" y="2043102"/>
            <a:chExt cx="3526539" cy="594864"/>
          </a:xfrm>
        </p:grpSpPr>
        <p:sp>
          <p:nvSpPr>
            <p:cNvPr id="34" name="Rectangle 33"/>
            <p:cNvSpPr/>
            <p:nvPr/>
          </p:nvSpPr>
          <p:spPr bwMode="auto">
            <a:xfrm>
              <a:off x="5200680" y="2069503"/>
              <a:ext cx="3526539" cy="541098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256397" y="2043102"/>
              <a:ext cx="34067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Call </a:t>
              </a:r>
              <a:r>
                <a:rPr lang="en-US" sz="1600">
                  <a:solidFill>
                    <a:srgbClr val="7030A0"/>
                  </a:solidFill>
                </a:rPr>
                <a:t>myBelly’s </a:t>
              </a:r>
              <a:r>
                <a:rPr lang="en-US" sz="1600" dirty="0"/>
                <a:t>default constructor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263323" y="2299412"/>
              <a:ext cx="345479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800" dirty="0"/>
                <a:t> </a:t>
              </a:r>
              <a:r>
                <a:rPr lang="en-US" sz="900" dirty="0"/>
                <a:t> </a:t>
              </a:r>
              <a:r>
                <a:rPr lang="en-US" sz="1600" dirty="0"/>
                <a:t>default constructor</a:t>
              </a:r>
            </a:p>
          </p:txBody>
        </p:sp>
      </p:grpSp>
      <p:sp>
        <p:nvSpPr>
          <p:cNvPr id="95262" name="Rectangle 30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Advanced Class Composition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1433051" y="5335177"/>
            <a:ext cx="64034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Ok, so how can we </a:t>
            </a:r>
            <a:r>
              <a:rPr lang="en-US" dirty="0">
                <a:solidFill>
                  <a:srgbClr val="FF0000"/>
                </a:solidFill>
              </a:rPr>
              <a:t>fix</a:t>
            </a:r>
            <a:r>
              <a:rPr lang="en-US" dirty="0"/>
              <a:t> our </a:t>
            </a:r>
            <a:r>
              <a:rPr lang="en-US" dirty="0" err="1">
                <a:solidFill>
                  <a:srgbClr val="6600CC"/>
                </a:solidFill>
              </a:rPr>
              <a:t>HungryNerd</a:t>
            </a:r>
            <a:r>
              <a:rPr lang="en-US" dirty="0"/>
              <a:t> class so it works with our new </a:t>
            </a:r>
            <a:r>
              <a:rPr lang="en-US" dirty="0">
                <a:solidFill>
                  <a:srgbClr val="6600CC"/>
                </a:solidFill>
              </a:rPr>
              <a:t>Stomach</a:t>
            </a:r>
            <a:r>
              <a:rPr lang="en-US" dirty="0"/>
              <a:t> class?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903169" y="2574427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 { </a:t>
            </a:r>
          </a:p>
          <a:p>
            <a:r>
              <a:rPr lang="en-US" sz="1800">
                <a:solidFill>
                  <a:srgbClr val="FF0000"/>
                </a:solidFill>
              </a:rPr>
              <a:t>     myBelly.</a:t>
            </a:r>
            <a:r>
              <a:rPr lang="en-US" sz="1800" dirty="0" err="1">
                <a:solidFill>
                  <a:srgbClr val="FF0000"/>
                </a:solidFill>
              </a:rPr>
              <a:t>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/>
              <a:t>     </a:t>
            </a:r>
            <a:r>
              <a:rPr lang="en-US" sz="1800" dirty="0" err="1"/>
              <a:t>myBrain.think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/>
              <a:t>}</a:t>
            </a:r>
          </a:p>
          <a:p>
            <a:r>
              <a:rPr lang="en-US" sz="1000" dirty="0"/>
              <a:t> </a:t>
            </a:r>
            <a:endParaRPr lang="en-US" sz="1800" dirty="0"/>
          </a:p>
        </p:txBody>
      </p:sp>
      <p:grpSp>
        <p:nvGrpSpPr>
          <p:cNvPr id="39" name="Group 38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40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1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>
                  <a:solidFill>
                    <a:srgbClr val="0000CC"/>
                  </a:solidFill>
                </a:rPr>
                <a:t> </a:t>
              </a:r>
              <a:endParaRPr lang="en-US" sz="1800" dirty="0">
                <a:solidFill>
                  <a:srgbClr val="0000CC"/>
                </a:solidFill>
              </a:endParaRPr>
            </a:p>
          </p:txBody>
        </p:sp>
        <p:sp>
          <p:nvSpPr>
            <p:cNvPr id="42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116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00CC"/>
                  </a:solidFill>
                </a:rPr>
                <a:t>   ~Stomach() { </a:t>
              </a:r>
              <a:r>
                <a:rPr lang="en-US" sz="1800" dirty="0" err="1">
                  <a:solidFill>
                    <a:srgbClr val="FF0000"/>
                  </a:solidFill>
                </a:rPr>
                <a:t>cout</a:t>
              </a:r>
              <a:r>
                <a:rPr lang="en-US" sz="1800" dirty="0">
                  <a:solidFill>
                    <a:srgbClr val="FF0000"/>
                  </a:solidFill>
                </a:rPr>
                <a:t> &lt;&lt; “Fart!\n”; </a:t>
              </a:r>
              <a:r>
                <a:rPr lang="en-US" sz="1800" dirty="0">
                  <a:solidFill>
                    <a:srgbClr val="0000CC"/>
                  </a:solidFill>
                </a:rPr>
                <a:t> 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>
                  <a:solidFill>
                    <a:srgbClr val="000099"/>
                  </a:solidFill>
                </a:rPr>
                <a:t>   void eat()  { </a:t>
              </a:r>
              <a:r>
                <a:rPr lang="en-US" sz="1900" dirty="0" err="1">
                  <a:solidFill>
                    <a:srgbClr val="FF3300"/>
                  </a:solidFill>
                </a:rPr>
                <a:t>myGas</a:t>
              </a:r>
              <a:r>
                <a:rPr lang="en-US" sz="1900" dirty="0">
                  <a:solidFill>
                    <a:srgbClr val="FF3300"/>
                  </a:solidFill>
                </a:rPr>
                <a:t> 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private: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>
                  <a:solidFill>
                    <a:srgbClr val="000099"/>
                  </a:solidFill>
                </a:rPr>
                <a:t>myGas</a:t>
              </a:r>
              <a:r>
                <a:rPr lang="en-US" sz="1800" dirty="0">
                  <a:solidFill>
                    <a:srgbClr val="000099"/>
                  </a:solidFill>
                </a:rPr>
                <a:t>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startGas</a:t>
              </a:r>
              <a:r>
                <a:rPr lang="en-US" dirty="0">
                  <a:solidFill>
                    <a:schemeClr val="accent2"/>
                  </a:solidFill>
                </a:rPr>
                <a:t>) </a:t>
              </a:r>
            </a:p>
            <a:p>
              <a:r>
                <a:rPr lang="en-US" sz="1400" dirty="0"/>
                <a:t>  {</a:t>
              </a:r>
            </a:p>
            <a:p>
              <a:r>
                <a:rPr lang="en-US" dirty="0"/>
                <a:t>     </a:t>
              </a:r>
              <a:r>
                <a:rPr lang="en-US" dirty="0" err="1"/>
                <a:t>myGas</a:t>
              </a:r>
              <a:r>
                <a:rPr lang="en-US" dirty="0"/>
                <a:t> = </a:t>
              </a:r>
              <a:r>
                <a:rPr lang="en-US" dirty="0" err="1"/>
                <a:t>startGas</a:t>
              </a:r>
              <a:r>
                <a:rPr lang="en-US" dirty="0"/>
                <a:t>;</a:t>
              </a:r>
            </a:p>
            <a:p>
              <a:r>
                <a:rPr lang="en-US" sz="1400" dirty="0"/>
                <a:t>  }</a:t>
              </a:r>
            </a:p>
          </p:txBody>
        </p:sp>
      </p:grpSp>
      <p:sp>
        <p:nvSpPr>
          <p:cNvPr id="37" name="AutoShape 24"/>
          <p:cNvSpPr>
            <a:spLocks noChangeArrowheads="1"/>
          </p:cNvSpPr>
          <p:nvPr/>
        </p:nvSpPr>
        <p:spPr bwMode="auto">
          <a:xfrm>
            <a:off x="5838853" y="89231"/>
            <a:ext cx="3191744" cy="1252584"/>
          </a:xfrm>
          <a:prstGeom prst="wedgeRoundRectCallout">
            <a:avLst>
              <a:gd name="adj1" fmla="val -46374"/>
              <a:gd name="adj2" fmla="val 86831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Well, our </a:t>
            </a:r>
            <a:r>
              <a:rPr lang="en-US" sz="1700" dirty="0" err="1"/>
              <a:t>HungryNerd</a:t>
            </a:r>
            <a:r>
              <a:rPr lang="en-US" sz="1700" dirty="0"/>
              <a:t> constructor needs to somehow explicitly </a:t>
            </a:r>
            <a:r>
              <a:rPr lang="en-US" sz="1700"/>
              <a:t>call myBelly’s </a:t>
            </a:r>
            <a:r>
              <a:rPr lang="en-US" sz="1700" dirty="0"/>
              <a:t>constructor...</a:t>
            </a:r>
          </a:p>
        </p:txBody>
      </p:sp>
      <p:sp>
        <p:nvSpPr>
          <p:cNvPr id="44" name="AutoShape 24"/>
          <p:cNvSpPr>
            <a:spLocks noChangeArrowheads="1"/>
          </p:cNvSpPr>
          <p:nvPr/>
        </p:nvSpPr>
        <p:spPr bwMode="auto">
          <a:xfrm>
            <a:off x="2133875" y="87806"/>
            <a:ext cx="3191744" cy="896560"/>
          </a:xfrm>
          <a:prstGeom prst="wedgeRoundRectCallout">
            <a:avLst>
              <a:gd name="adj1" fmla="val -42239"/>
              <a:gd name="adj2" fmla="val 133152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And pass in a value so it can be properly constructed!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B1E5AD-DBCE-0B47-A9EE-AD68A5471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3B2F3-5146-4113-A273-54BF0FD5C58E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7" grpId="0" animBg="1"/>
      <p:bldP spid="4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31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63310"/>
              <a:chOff x="2928" y="712"/>
              <a:chExt cx="2640" cy="2896"/>
            </a:xfrm>
          </p:grpSpPr>
          <p:sp>
            <p:nvSpPr>
              <p:cNvPr id="33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1370" cy="2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</a:t>
                </a:r>
                <a:r>
                  <a:rPr lang="en-US" sz="1800" dirty="0" err="1">
                    <a:solidFill>
                      <a:srgbClr val="6600CC"/>
                    </a:solidFill>
                  </a:rPr>
                  <a:t>HungryNerd</a:t>
                </a:r>
                <a:r>
                  <a:rPr lang="en-US" sz="1800" dirty="0">
                    <a:solidFill>
                      <a:srgbClr val="6600CC"/>
                    </a:solidFill>
                  </a:rPr>
                  <a:t> </a:t>
                </a:r>
                <a:endParaRPr lang="en-US" sz="1800" dirty="0"/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 </a:t>
                </a:r>
                <a:r>
                  <a:rPr lang="en-US" sz="1800" dirty="0" err="1">
                    <a:solidFill>
                      <a:schemeClr val="accent2"/>
                    </a:solidFill>
                  </a:rPr>
                  <a:t>HungryNerd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()  </a:t>
                </a:r>
              </a:p>
              <a:p>
                <a:r>
                  <a:rPr lang="en-US" sz="1800" dirty="0"/>
                  <a:t> 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/>
                  <a:t> </a:t>
                </a:r>
              </a:p>
              <a:p>
                <a:r>
                  <a:rPr lang="en-US" sz="1000" dirty="0"/>
                  <a:t> </a:t>
                </a:r>
                <a:endParaRPr lang="en-US" sz="1050" dirty="0"/>
              </a:p>
              <a:p>
                <a:r>
                  <a:rPr lang="en-US" sz="1100" dirty="0"/>
                  <a:t>     </a:t>
                </a:r>
                <a:r>
                  <a:rPr lang="en-US" sz="3200" dirty="0"/>
                  <a:t> </a:t>
                </a:r>
                <a:endParaRPr lang="en-US" sz="1100" dirty="0"/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private: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/>
                  <a:t>   Brain </a:t>
                </a:r>
                <a:r>
                  <a:rPr lang="en-US" sz="1800" dirty="0" err="1"/>
                  <a:t>myBrain</a:t>
                </a:r>
                <a:r>
                  <a:rPr lang="en-US" sz="1800" dirty="0"/>
                  <a:t>;</a:t>
                </a:r>
              </a:p>
              <a:p>
                <a:r>
                  <a:rPr lang="en-US" sz="1200" b="1" dirty="0"/>
                  <a:t>};</a:t>
                </a:r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4950405" y="4011116"/>
              <a:ext cx="2081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00"/>
                  </a:solidFill>
                </a:rPr>
                <a:t>Stomach myBelly;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96279" name="Rectangle 23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Advanced Class Composition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69303" y="5424514"/>
            <a:ext cx="30644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Alright, let’s see the “exciting” C++ syntax!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>
                  <a:solidFill>
                    <a:srgbClr val="0000CC"/>
                  </a:solidFill>
                </a:rPr>
                <a:t> </a:t>
              </a:r>
              <a:endParaRPr lang="en-US" sz="1800" dirty="0">
                <a:solidFill>
                  <a:srgbClr val="0000CC"/>
                </a:solidFill>
              </a:endParaRPr>
            </a:p>
          </p:txBody>
        </p:sp>
        <p:sp>
          <p:nvSpPr>
            <p:cNvPr id="28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116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00CC"/>
                  </a:solidFill>
                </a:rPr>
                <a:t>   ~Stomach() { </a:t>
              </a:r>
              <a:r>
                <a:rPr lang="en-US" sz="1800" dirty="0" err="1">
                  <a:solidFill>
                    <a:srgbClr val="FF0000"/>
                  </a:solidFill>
                </a:rPr>
                <a:t>cout</a:t>
              </a:r>
              <a:r>
                <a:rPr lang="en-US" sz="1800" dirty="0">
                  <a:solidFill>
                    <a:srgbClr val="FF0000"/>
                  </a:solidFill>
                </a:rPr>
                <a:t> &lt;&lt; “Fart!\n”; </a:t>
              </a:r>
              <a:r>
                <a:rPr lang="en-US" sz="1800" dirty="0">
                  <a:solidFill>
                    <a:srgbClr val="0000CC"/>
                  </a:solidFill>
                </a:rPr>
                <a:t> 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>
                  <a:solidFill>
                    <a:srgbClr val="000099"/>
                  </a:solidFill>
                </a:rPr>
                <a:t>   void eat()  { </a:t>
              </a:r>
              <a:r>
                <a:rPr lang="en-US" sz="1900" dirty="0" err="1">
                  <a:solidFill>
                    <a:srgbClr val="FF3300"/>
                  </a:solidFill>
                </a:rPr>
                <a:t>myGas</a:t>
              </a:r>
              <a:r>
                <a:rPr lang="en-US" sz="1900" dirty="0">
                  <a:solidFill>
                    <a:srgbClr val="FF3300"/>
                  </a:solidFill>
                </a:rPr>
                <a:t> 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private: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>
                  <a:solidFill>
                    <a:srgbClr val="000099"/>
                  </a:solidFill>
                </a:rPr>
                <a:t>myGas</a:t>
              </a:r>
              <a:r>
                <a:rPr lang="en-US" sz="1800" dirty="0">
                  <a:solidFill>
                    <a:srgbClr val="000099"/>
                  </a:solidFill>
                </a:rPr>
                <a:t>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startGas</a:t>
              </a:r>
              <a:r>
                <a:rPr lang="en-US" dirty="0">
                  <a:solidFill>
                    <a:schemeClr val="accent2"/>
                  </a:solidFill>
                </a:rPr>
                <a:t>) </a:t>
              </a:r>
            </a:p>
            <a:p>
              <a:r>
                <a:rPr lang="en-US" sz="1400" dirty="0"/>
                <a:t>  {</a:t>
              </a:r>
            </a:p>
            <a:p>
              <a:r>
                <a:rPr lang="en-US" dirty="0"/>
                <a:t>     </a:t>
              </a:r>
              <a:r>
                <a:rPr lang="en-US" dirty="0" err="1"/>
                <a:t>myGas</a:t>
              </a:r>
              <a:r>
                <a:rPr lang="en-US" dirty="0"/>
                <a:t> = </a:t>
              </a:r>
              <a:r>
                <a:rPr lang="en-US" dirty="0" err="1"/>
                <a:t>startGas</a:t>
              </a:r>
              <a:r>
                <a:rPr lang="en-US" dirty="0"/>
                <a:t>;</a:t>
              </a:r>
            </a:p>
            <a:p>
              <a:r>
                <a:rPr lang="en-US" sz="1400" dirty="0"/>
                <a:t>  }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200680" y="2043102"/>
            <a:ext cx="3526539" cy="594864"/>
            <a:chOff x="5200680" y="2043102"/>
            <a:chExt cx="3526539" cy="594864"/>
          </a:xfrm>
        </p:grpSpPr>
        <p:sp>
          <p:nvSpPr>
            <p:cNvPr id="36" name="Rectangle 35"/>
            <p:cNvSpPr/>
            <p:nvPr/>
          </p:nvSpPr>
          <p:spPr bwMode="auto">
            <a:xfrm>
              <a:off x="5200680" y="2069503"/>
              <a:ext cx="3526539" cy="541098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256397" y="2043102"/>
              <a:ext cx="34067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Call </a:t>
              </a:r>
              <a:r>
                <a:rPr lang="en-US" sz="1600">
                  <a:solidFill>
                    <a:srgbClr val="7030A0"/>
                  </a:solidFill>
                </a:rPr>
                <a:t>myBelly‘</a:t>
              </a:r>
              <a:r>
                <a:rPr lang="en-US" sz="1600" dirty="0" err="1">
                  <a:solidFill>
                    <a:srgbClr val="7030A0"/>
                  </a:solidFill>
                </a:rPr>
                <a:t>s</a:t>
              </a:r>
              <a:r>
                <a:rPr lang="en-US" sz="1600" dirty="0"/>
                <a:t> default constructor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263323" y="2299412"/>
              <a:ext cx="34195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900" dirty="0"/>
                <a:t> </a:t>
              </a:r>
              <a:r>
                <a:rPr lang="en-US" sz="1600" dirty="0"/>
                <a:t>default constructor</a:t>
              </a:r>
            </a:p>
          </p:txBody>
        </p:sp>
      </p:grpSp>
      <p:sp>
        <p:nvSpPr>
          <p:cNvPr id="39" name="Rectangle 38"/>
          <p:cNvSpPr/>
          <p:nvPr/>
        </p:nvSpPr>
        <p:spPr>
          <a:xfrm>
            <a:off x="4903169" y="2574427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 { </a:t>
            </a:r>
          </a:p>
          <a:p>
            <a:r>
              <a:rPr lang="en-US" sz="1800">
                <a:solidFill>
                  <a:srgbClr val="FF0000"/>
                </a:solidFill>
              </a:rPr>
              <a:t>     myBelly.</a:t>
            </a:r>
            <a:r>
              <a:rPr lang="en-US" sz="1800" dirty="0" err="1">
                <a:solidFill>
                  <a:srgbClr val="FF0000"/>
                </a:solidFill>
              </a:rPr>
              <a:t>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/>
              <a:t>     </a:t>
            </a:r>
            <a:r>
              <a:rPr lang="en-US" sz="1800" dirty="0" err="1"/>
              <a:t>myBrain.think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/>
              <a:t>}</a:t>
            </a:r>
          </a:p>
          <a:p>
            <a:r>
              <a:rPr lang="en-US" sz="1000" dirty="0"/>
              <a:t> </a:t>
            </a:r>
            <a:endParaRPr lang="en-US" sz="18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5200680" y="2301140"/>
            <a:ext cx="3543083" cy="338555"/>
            <a:chOff x="5200680" y="2299411"/>
            <a:chExt cx="3543083" cy="338555"/>
          </a:xfrm>
        </p:grpSpPr>
        <p:sp>
          <p:nvSpPr>
            <p:cNvPr id="41" name="Rectangle 40"/>
            <p:cNvSpPr/>
            <p:nvPr/>
          </p:nvSpPr>
          <p:spPr bwMode="auto">
            <a:xfrm>
              <a:off x="5200680" y="2299411"/>
              <a:ext cx="3526539" cy="311189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63323" y="2299412"/>
              <a:ext cx="34804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1600" dirty="0">
                  <a:solidFill>
                    <a:srgbClr val="7030A0"/>
                  </a:solidFill>
                </a:rPr>
                <a:t> </a:t>
              </a:r>
              <a:r>
                <a:rPr lang="en-US" sz="700" dirty="0"/>
                <a:t> </a:t>
              </a:r>
              <a:r>
                <a:rPr lang="en-US" sz="1600" dirty="0"/>
                <a:t>default constructor</a:t>
              </a:r>
            </a:p>
          </p:txBody>
        </p:sp>
      </p:grpSp>
      <p:sp>
        <p:nvSpPr>
          <p:cNvPr id="44" name="AutoShape 24"/>
          <p:cNvSpPr>
            <a:spLocks noChangeArrowheads="1"/>
          </p:cNvSpPr>
          <p:nvPr/>
        </p:nvSpPr>
        <p:spPr bwMode="auto">
          <a:xfrm>
            <a:off x="1867711" y="394075"/>
            <a:ext cx="3104889" cy="1044066"/>
          </a:xfrm>
          <a:prstGeom prst="wedgeRoundRectCallout">
            <a:avLst>
              <a:gd name="adj1" fmla="val 57989"/>
              <a:gd name="adj2" fmla="val 119131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We’re no longer going to let C++ </a:t>
            </a:r>
            <a:r>
              <a:rPr lang="en-US" sz="1700"/>
              <a:t>call myBelly’s </a:t>
            </a:r>
            <a:r>
              <a:rPr lang="en-US" sz="1700" dirty="0"/>
              <a:t>default constructor for us…</a:t>
            </a:r>
          </a:p>
        </p:txBody>
      </p:sp>
      <p:sp>
        <p:nvSpPr>
          <p:cNvPr id="45" name="AutoShape 24"/>
          <p:cNvSpPr>
            <a:spLocks noChangeArrowheads="1"/>
          </p:cNvSpPr>
          <p:nvPr/>
        </p:nvSpPr>
        <p:spPr bwMode="auto">
          <a:xfrm>
            <a:off x="1067343" y="3858415"/>
            <a:ext cx="3630142" cy="1044066"/>
          </a:xfrm>
          <a:prstGeom prst="wedgeRoundRectCallout">
            <a:avLst>
              <a:gd name="adj1" fmla="val 64405"/>
              <a:gd name="adj2" fmla="val -208622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Instead, we’ll add our own C++ code to explicitly </a:t>
            </a:r>
            <a:r>
              <a:rPr lang="en-US" sz="1700"/>
              <a:t>call myBelly’s </a:t>
            </a:r>
            <a:r>
              <a:rPr lang="en-US" sz="1700" dirty="0"/>
              <a:t>constructor with a parameter.</a:t>
            </a:r>
          </a:p>
        </p:txBody>
      </p:sp>
      <p:sp>
        <p:nvSpPr>
          <p:cNvPr id="96272" name="Text Box 16"/>
          <p:cNvSpPr txBox="1">
            <a:spLocks noChangeArrowheads="1"/>
          </p:cNvSpPr>
          <p:nvPr/>
        </p:nvSpPr>
        <p:spPr bwMode="auto">
          <a:xfrm>
            <a:off x="5156247" y="1960563"/>
            <a:ext cx="15552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: </a:t>
            </a:r>
            <a:r>
              <a:rPr lang="en-US" sz="1800">
                <a:solidFill>
                  <a:srgbClr val="339933"/>
                </a:solidFill>
              </a:rPr>
              <a:t>myBelly</a:t>
            </a:r>
            <a:r>
              <a:rPr lang="en-US" sz="1800"/>
              <a:t>(</a:t>
            </a:r>
            <a:r>
              <a:rPr lang="en-US" sz="1800" dirty="0">
                <a:solidFill>
                  <a:srgbClr val="FF0000"/>
                </a:solidFill>
              </a:rPr>
              <a:t>10</a:t>
            </a:r>
            <a:r>
              <a:rPr lang="en-US" sz="1800" dirty="0"/>
              <a:t>)</a:t>
            </a:r>
          </a:p>
        </p:txBody>
      </p:sp>
      <p:sp>
        <p:nvSpPr>
          <p:cNvPr id="46" name="AutoShape 24"/>
          <p:cNvSpPr>
            <a:spLocks noChangeArrowheads="1"/>
          </p:cNvSpPr>
          <p:nvPr/>
        </p:nvSpPr>
        <p:spPr bwMode="auto">
          <a:xfrm>
            <a:off x="7073153" y="1430064"/>
            <a:ext cx="2050111" cy="781099"/>
          </a:xfrm>
          <a:prstGeom prst="wedgeRoundRectCallout">
            <a:avLst>
              <a:gd name="adj1" fmla="val -73389"/>
              <a:gd name="adj2" fmla="val 39447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This is called an </a:t>
            </a:r>
            <a:r>
              <a:rPr lang="en-US" sz="1700" dirty="0">
                <a:solidFill>
                  <a:srgbClr val="FF0000"/>
                </a:solidFill>
              </a:rPr>
              <a:t>“initializer list”.</a:t>
            </a:r>
            <a:endParaRPr lang="en-US" sz="1700" dirty="0"/>
          </a:p>
        </p:txBody>
      </p:sp>
      <p:sp>
        <p:nvSpPr>
          <p:cNvPr id="42" name="AutoShape 24"/>
          <p:cNvSpPr>
            <a:spLocks noChangeArrowheads="1"/>
          </p:cNvSpPr>
          <p:nvPr/>
        </p:nvSpPr>
        <p:spPr bwMode="auto">
          <a:xfrm>
            <a:off x="137432" y="373862"/>
            <a:ext cx="2412686" cy="743402"/>
          </a:xfrm>
          <a:prstGeom prst="wedgeRoundRectCallout">
            <a:avLst>
              <a:gd name="adj1" fmla="val 49686"/>
              <a:gd name="adj2" fmla="val 133095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whose constructor requires parameters!</a:t>
            </a:r>
          </a:p>
        </p:txBody>
      </p:sp>
      <p:sp>
        <p:nvSpPr>
          <p:cNvPr id="49" name="AutoShape 24"/>
          <p:cNvSpPr>
            <a:spLocks noChangeArrowheads="1"/>
          </p:cNvSpPr>
          <p:nvPr/>
        </p:nvSpPr>
        <p:spPr bwMode="auto">
          <a:xfrm>
            <a:off x="6395316" y="4986623"/>
            <a:ext cx="2727948" cy="780185"/>
          </a:xfrm>
          <a:prstGeom prst="wedgeRoundRectCallout">
            <a:avLst>
              <a:gd name="adj1" fmla="val -46079"/>
              <a:gd name="adj2" fmla="val -134275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We use it to initialize an embedded object…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EF5686-7594-A743-BC50-6FEA2906A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3B2F3-5146-4113-A273-54BF0FD5C58E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96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4" grpId="0" animBg="1"/>
      <p:bldP spid="44" grpId="1" animBg="1"/>
      <p:bldP spid="45" grpId="0" animBg="1"/>
      <p:bldP spid="45" grpId="1" animBg="1"/>
      <p:bldP spid="96272" grpId="0"/>
      <p:bldP spid="46" grpId="0" animBg="1"/>
      <p:bldP spid="42" grpId="0" animBg="1"/>
      <p:bldP spid="4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31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63310"/>
              <a:chOff x="2928" y="712"/>
              <a:chExt cx="2640" cy="2896"/>
            </a:xfrm>
          </p:grpSpPr>
          <p:sp>
            <p:nvSpPr>
              <p:cNvPr id="33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1370" cy="2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</a:t>
                </a:r>
                <a:r>
                  <a:rPr lang="en-US" sz="1800" dirty="0" err="1">
                    <a:solidFill>
                      <a:srgbClr val="6600CC"/>
                    </a:solidFill>
                  </a:rPr>
                  <a:t>HungryNerd</a:t>
                </a:r>
                <a:r>
                  <a:rPr lang="en-US" sz="1800" dirty="0">
                    <a:solidFill>
                      <a:srgbClr val="6600CC"/>
                    </a:solidFill>
                  </a:rPr>
                  <a:t> </a:t>
                </a:r>
                <a:endParaRPr lang="en-US" sz="1800" dirty="0"/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 </a:t>
                </a:r>
                <a:r>
                  <a:rPr lang="en-US" sz="1800" dirty="0" err="1">
                    <a:solidFill>
                      <a:schemeClr val="accent2"/>
                    </a:solidFill>
                  </a:rPr>
                  <a:t>HungryNerd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()  </a:t>
                </a:r>
              </a:p>
              <a:p>
                <a:r>
                  <a:rPr lang="en-US" sz="1800" dirty="0"/>
                  <a:t> 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/>
                  <a:t> </a:t>
                </a:r>
              </a:p>
              <a:p>
                <a:r>
                  <a:rPr lang="en-US" sz="1000" dirty="0"/>
                  <a:t> </a:t>
                </a:r>
                <a:endParaRPr lang="en-US" sz="1050" dirty="0"/>
              </a:p>
              <a:p>
                <a:r>
                  <a:rPr lang="en-US" sz="1100" dirty="0"/>
                  <a:t>     </a:t>
                </a:r>
                <a:r>
                  <a:rPr lang="en-US" sz="3200" dirty="0"/>
                  <a:t> </a:t>
                </a:r>
                <a:endParaRPr lang="en-US" sz="1100" dirty="0"/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private: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/>
                  <a:t>   Brain </a:t>
                </a:r>
                <a:r>
                  <a:rPr lang="en-US" sz="1800" dirty="0" err="1"/>
                  <a:t>myBrain</a:t>
                </a:r>
                <a:r>
                  <a:rPr lang="en-US" sz="1800" dirty="0"/>
                  <a:t>;</a:t>
                </a:r>
              </a:p>
              <a:p>
                <a:r>
                  <a:rPr lang="en-US" sz="1200" b="1" dirty="0"/>
                  <a:t>};</a:t>
                </a:r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4950405" y="4011116"/>
              <a:ext cx="2081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00"/>
                  </a:solidFill>
                </a:rPr>
                <a:t>Stomach myBelly;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96279" name="Rectangle 23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Advanced Class Composition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98039" y="5098429"/>
            <a:ext cx="86548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So here’s what your revised C++ code looks like (without the C++ </a:t>
            </a:r>
            <a:r>
              <a:rPr lang="en-US" sz="1800" dirty="0">
                <a:solidFill>
                  <a:srgbClr val="7030A0"/>
                </a:solidFill>
              </a:rPr>
              <a:t>magic</a:t>
            </a:r>
            <a:r>
              <a:rPr lang="en-US" sz="1800" dirty="0"/>
              <a:t>).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>
                  <a:solidFill>
                    <a:srgbClr val="0000CC"/>
                  </a:solidFill>
                </a:rPr>
                <a:t> </a:t>
              </a:r>
              <a:endParaRPr lang="en-US" sz="1800" dirty="0">
                <a:solidFill>
                  <a:srgbClr val="0000CC"/>
                </a:solidFill>
              </a:endParaRPr>
            </a:p>
          </p:txBody>
        </p:sp>
        <p:sp>
          <p:nvSpPr>
            <p:cNvPr id="28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116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00CC"/>
                  </a:solidFill>
                </a:rPr>
                <a:t>   ~Stomach() { </a:t>
              </a:r>
              <a:r>
                <a:rPr lang="en-US" sz="1800" dirty="0" err="1">
                  <a:solidFill>
                    <a:srgbClr val="FF0000"/>
                  </a:solidFill>
                </a:rPr>
                <a:t>cout</a:t>
              </a:r>
              <a:r>
                <a:rPr lang="en-US" sz="1800" dirty="0">
                  <a:solidFill>
                    <a:srgbClr val="FF0000"/>
                  </a:solidFill>
                </a:rPr>
                <a:t> &lt;&lt; “Fart!\n”; </a:t>
              </a:r>
              <a:r>
                <a:rPr lang="en-US" sz="1800" dirty="0">
                  <a:solidFill>
                    <a:srgbClr val="0000CC"/>
                  </a:solidFill>
                </a:rPr>
                <a:t> 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>
                  <a:solidFill>
                    <a:srgbClr val="000099"/>
                  </a:solidFill>
                </a:rPr>
                <a:t>   void eat()  { </a:t>
              </a:r>
              <a:r>
                <a:rPr lang="en-US" sz="1900" dirty="0" err="1">
                  <a:solidFill>
                    <a:srgbClr val="FF3300"/>
                  </a:solidFill>
                </a:rPr>
                <a:t>myGas</a:t>
              </a:r>
              <a:r>
                <a:rPr lang="en-US" sz="1900" dirty="0">
                  <a:solidFill>
                    <a:srgbClr val="FF3300"/>
                  </a:solidFill>
                </a:rPr>
                <a:t> 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private: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>
                  <a:solidFill>
                    <a:srgbClr val="000099"/>
                  </a:solidFill>
                </a:rPr>
                <a:t>myGas</a:t>
              </a:r>
              <a:r>
                <a:rPr lang="en-US" sz="1800" dirty="0">
                  <a:solidFill>
                    <a:srgbClr val="000099"/>
                  </a:solidFill>
                </a:rPr>
                <a:t>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startGas</a:t>
              </a:r>
              <a:r>
                <a:rPr lang="en-US" dirty="0">
                  <a:solidFill>
                    <a:schemeClr val="accent2"/>
                  </a:solidFill>
                </a:rPr>
                <a:t>) </a:t>
              </a:r>
            </a:p>
            <a:p>
              <a:r>
                <a:rPr lang="en-US" sz="1400" dirty="0"/>
                <a:t>  {</a:t>
              </a:r>
            </a:p>
            <a:p>
              <a:r>
                <a:rPr lang="en-US" dirty="0"/>
                <a:t>     </a:t>
              </a:r>
              <a:r>
                <a:rPr lang="en-US" dirty="0" err="1"/>
                <a:t>myGas</a:t>
              </a:r>
              <a:r>
                <a:rPr lang="en-US" dirty="0"/>
                <a:t> = </a:t>
              </a:r>
              <a:r>
                <a:rPr lang="en-US" dirty="0" err="1"/>
                <a:t>startGas</a:t>
              </a:r>
              <a:r>
                <a:rPr lang="en-US" dirty="0"/>
                <a:t>;</a:t>
              </a:r>
            </a:p>
            <a:p>
              <a:r>
                <a:rPr lang="en-US" sz="1400" dirty="0"/>
                <a:t>  }</a:t>
              </a:r>
            </a:p>
          </p:txBody>
        </p:sp>
      </p:grpSp>
      <p:sp>
        <p:nvSpPr>
          <p:cNvPr id="39" name="Rectangle 38"/>
          <p:cNvSpPr/>
          <p:nvPr/>
        </p:nvSpPr>
        <p:spPr>
          <a:xfrm>
            <a:off x="4903169" y="2574427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 { </a:t>
            </a:r>
          </a:p>
          <a:p>
            <a:r>
              <a:rPr lang="en-US" sz="1800">
                <a:solidFill>
                  <a:srgbClr val="FF0000"/>
                </a:solidFill>
              </a:rPr>
              <a:t>     myBelly.</a:t>
            </a:r>
            <a:r>
              <a:rPr lang="en-US" sz="1800" dirty="0" err="1">
                <a:solidFill>
                  <a:srgbClr val="FF0000"/>
                </a:solidFill>
              </a:rPr>
              <a:t>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/>
              <a:t>     </a:t>
            </a:r>
            <a:r>
              <a:rPr lang="en-US" sz="1800" dirty="0" err="1"/>
              <a:t>myBrain.think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200" b="1" dirty="0"/>
              <a:t> }</a:t>
            </a:r>
          </a:p>
          <a:p>
            <a:r>
              <a:rPr lang="en-US" sz="1000" dirty="0"/>
              <a:t> </a:t>
            </a:r>
            <a:endParaRPr lang="en-US" sz="18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5200680" y="2301140"/>
            <a:ext cx="3543083" cy="338555"/>
            <a:chOff x="5200680" y="2299411"/>
            <a:chExt cx="3543083" cy="338555"/>
          </a:xfrm>
        </p:grpSpPr>
        <p:sp>
          <p:nvSpPr>
            <p:cNvPr id="41" name="Rectangle 40"/>
            <p:cNvSpPr/>
            <p:nvPr/>
          </p:nvSpPr>
          <p:spPr bwMode="auto">
            <a:xfrm>
              <a:off x="5200680" y="2299411"/>
              <a:ext cx="3526539" cy="311189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63323" y="2299412"/>
              <a:ext cx="34804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1600" dirty="0">
                  <a:solidFill>
                    <a:srgbClr val="7030A0"/>
                  </a:solidFill>
                </a:rPr>
                <a:t> </a:t>
              </a:r>
              <a:r>
                <a:rPr lang="en-US" sz="600" dirty="0"/>
                <a:t> </a:t>
              </a:r>
              <a:r>
                <a:rPr lang="en-US" sz="1600" dirty="0"/>
                <a:t>default constructor</a:t>
              </a:r>
            </a:p>
          </p:txBody>
        </p:sp>
      </p:grpSp>
      <p:sp>
        <p:nvSpPr>
          <p:cNvPr id="96272" name="Text Box 16"/>
          <p:cNvSpPr txBox="1">
            <a:spLocks noChangeArrowheads="1"/>
          </p:cNvSpPr>
          <p:nvPr/>
        </p:nvSpPr>
        <p:spPr bwMode="auto">
          <a:xfrm>
            <a:off x="5156247" y="1960563"/>
            <a:ext cx="15552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: </a:t>
            </a:r>
            <a:r>
              <a:rPr lang="en-US" sz="1800">
                <a:solidFill>
                  <a:srgbClr val="339933"/>
                </a:solidFill>
              </a:rPr>
              <a:t>myBelly</a:t>
            </a:r>
            <a:r>
              <a:rPr lang="en-US" sz="1800"/>
              <a:t>(</a:t>
            </a:r>
            <a:r>
              <a:rPr lang="en-US" sz="1800" dirty="0">
                <a:solidFill>
                  <a:srgbClr val="FF0000"/>
                </a:solidFill>
              </a:rPr>
              <a:t>10</a:t>
            </a:r>
            <a:r>
              <a:rPr lang="en-US" sz="1800" dirty="0"/>
              <a:t>)</a:t>
            </a:r>
          </a:p>
        </p:txBody>
      </p:sp>
      <p:sp>
        <p:nvSpPr>
          <p:cNvPr id="50" name="AutoShape 24"/>
          <p:cNvSpPr>
            <a:spLocks noChangeArrowheads="1"/>
          </p:cNvSpPr>
          <p:nvPr/>
        </p:nvSpPr>
        <p:spPr bwMode="auto">
          <a:xfrm>
            <a:off x="6496493" y="85241"/>
            <a:ext cx="2597467" cy="1254461"/>
          </a:xfrm>
          <a:prstGeom prst="wedgeRoundRectCallout">
            <a:avLst>
              <a:gd name="adj1" fmla="val -45829"/>
              <a:gd name="adj2" fmla="val 106007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You </a:t>
            </a:r>
            <a:r>
              <a:rPr lang="en-US" sz="1700" dirty="0">
                <a:solidFill>
                  <a:srgbClr val="FF0000"/>
                </a:solidFill>
              </a:rPr>
              <a:t>must</a:t>
            </a:r>
            <a:r>
              <a:rPr lang="en-US" sz="1700" dirty="0"/>
              <a:t> add an </a:t>
            </a:r>
            <a:r>
              <a:rPr lang="en-US" sz="1700" dirty="0">
                <a:solidFill>
                  <a:srgbClr val="FF0000"/>
                </a:solidFill>
              </a:rPr>
              <a:t>initializer</a:t>
            </a:r>
            <a:r>
              <a:rPr lang="en-US" sz="1050" dirty="0">
                <a:solidFill>
                  <a:srgbClr val="FF0000"/>
                </a:solidFill>
              </a:rPr>
              <a:t> </a:t>
            </a:r>
            <a:r>
              <a:rPr lang="en-US" sz="1700" dirty="0">
                <a:solidFill>
                  <a:srgbClr val="FF0000"/>
                </a:solidFill>
              </a:rPr>
              <a:t>list </a:t>
            </a:r>
            <a:r>
              <a:rPr lang="en-US" sz="1700" dirty="0"/>
              <a:t>to </a:t>
            </a:r>
            <a:r>
              <a:rPr lang="en-US" sz="1700" i="1" dirty="0">
                <a:solidFill>
                  <a:srgbClr val="FF0000"/>
                </a:solidFill>
              </a:rPr>
              <a:t>all</a:t>
            </a:r>
            <a:r>
              <a:rPr lang="en-US" sz="1700" dirty="0">
                <a:solidFill>
                  <a:srgbClr val="FF0000"/>
                </a:solidFill>
              </a:rPr>
              <a:t> </a:t>
            </a:r>
            <a:r>
              <a:rPr lang="en-US" sz="1700" dirty="0"/>
              <a:t>of your outer class’s constructor(s).</a:t>
            </a:r>
          </a:p>
        </p:txBody>
      </p:sp>
      <p:sp>
        <p:nvSpPr>
          <p:cNvPr id="51" name="AutoShape 24"/>
          <p:cNvSpPr>
            <a:spLocks noChangeArrowheads="1"/>
          </p:cNvSpPr>
          <p:nvPr/>
        </p:nvSpPr>
        <p:spPr bwMode="auto">
          <a:xfrm>
            <a:off x="834401" y="956056"/>
            <a:ext cx="3337370" cy="1115514"/>
          </a:xfrm>
          <a:prstGeom prst="wedgeRoundRectCallout">
            <a:avLst>
              <a:gd name="adj1" fmla="val 76007"/>
              <a:gd name="adj2" fmla="val 34471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The </a:t>
            </a:r>
            <a:r>
              <a:rPr lang="en-US" sz="1700" dirty="0">
                <a:solidFill>
                  <a:srgbClr val="FF0000"/>
                </a:solidFill>
              </a:rPr>
              <a:t>initializer list </a:t>
            </a:r>
            <a:r>
              <a:rPr lang="en-US" sz="1700" dirty="0"/>
              <a:t>sits between the constructor’s prototype </a:t>
            </a:r>
            <a:r>
              <a:rPr lang="en-US" sz="17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                  .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255738" y="4962841"/>
            <a:ext cx="8797188" cy="1749734"/>
          </a:xfrm>
          <a:prstGeom prst="rect">
            <a:avLst/>
          </a:prstGeom>
          <a:solidFill>
            <a:srgbClr val="FFFFFF">
              <a:alpha val="9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2" name="AutoShape 24"/>
          <p:cNvSpPr>
            <a:spLocks noChangeArrowheads="1"/>
          </p:cNvSpPr>
          <p:nvPr/>
        </p:nvSpPr>
        <p:spPr bwMode="auto">
          <a:xfrm>
            <a:off x="2240027" y="5194796"/>
            <a:ext cx="3283306" cy="1227269"/>
          </a:xfrm>
          <a:prstGeom prst="wedgeRoundRectCallout">
            <a:avLst>
              <a:gd name="adj1" fmla="val 38065"/>
              <a:gd name="adj2" fmla="val -122133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Any time you have a member variable (e.g</a:t>
            </a:r>
            <a:r>
              <a:rPr lang="en-US" sz="1700"/>
              <a:t>., </a:t>
            </a:r>
            <a:r>
              <a:rPr lang="en-US" sz="1700">
                <a:solidFill>
                  <a:srgbClr val="7030A0"/>
                </a:solidFill>
              </a:rPr>
              <a:t>myBelly</a:t>
            </a:r>
            <a:r>
              <a:rPr lang="en-US" sz="1700"/>
              <a:t>) </a:t>
            </a:r>
            <a:r>
              <a:rPr lang="en-US" sz="1700" dirty="0"/>
              <a:t>that </a:t>
            </a:r>
            <a:r>
              <a:rPr lang="en-US" sz="1700" dirty="0">
                <a:solidFill>
                  <a:srgbClr val="FF0000"/>
                </a:solidFill>
              </a:rPr>
              <a:t>requires a parameter </a:t>
            </a:r>
            <a:r>
              <a:rPr lang="en-US" sz="1700" dirty="0"/>
              <a:t>for construction…</a:t>
            </a:r>
          </a:p>
        </p:txBody>
      </p:sp>
      <p:sp>
        <p:nvSpPr>
          <p:cNvPr id="2" name="Rectangle 1"/>
          <p:cNvSpPr/>
          <p:nvPr/>
        </p:nvSpPr>
        <p:spPr>
          <a:xfrm>
            <a:off x="2307835" y="1962566"/>
            <a:ext cx="1521570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700" dirty="0"/>
              <a:t>and its body.</a:t>
            </a:r>
          </a:p>
        </p:txBody>
      </p:sp>
      <p:sp>
        <p:nvSpPr>
          <p:cNvPr id="54" name="AutoShape 24"/>
          <p:cNvSpPr>
            <a:spLocks noChangeArrowheads="1"/>
          </p:cNvSpPr>
          <p:nvPr/>
        </p:nvSpPr>
        <p:spPr bwMode="auto">
          <a:xfrm>
            <a:off x="5430417" y="3076591"/>
            <a:ext cx="2753351" cy="1579934"/>
          </a:xfrm>
          <a:prstGeom prst="wedgeRoundRectCallout">
            <a:avLst>
              <a:gd name="adj1" fmla="val -54670"/>
              <a:gd name="adj2" fmla="val -101780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It starts with a </a:t>
            </a:r>
            <a:r>
              <a:rPr lang="en-US" sz="1700" dirty="0">
                <a:solidFill>
                  <a:srgbClr val="FF0000"/>
                </a:solidFill>
              </a:rPr>
              <a:t>colon</a:t>
            </a:r>
            <a:r>
              <a:rPr lang="en-US" sz="1700" dirty="0"/>
              <a:t>, </a:t>
            </a:r>
          </a:p>
        </p:txBody>
      </p:sp>
      <p:sp>
        <p:nvSpPr>
          <p:cNvPr id="4" name="Rectangle 3"/>
          <p:cNvSpPr/>
          <p:nvPr/>
        </p:nvSpPr>
        <p:spPr>
          <a:xfrm>
            <a:off x="5753346" y="3395563"/>
            <a:ext cx="283483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0" dirty="0"/>
              <a:t>followed by one or more </a:t>
            </a:r>
            <a:r>
              <a:rPr lang="en-US" sz="1700" dirty="0">
                <a:solidFill>
                  <a:srgbClr val="006600"/>
                </a:solidFill>
              </a:rPr>
              <a:t>member variables</a:t>
            </a:r>
            <a:endParaRPr lang="en-US" sz="1700" dirty="0"/>
          </a:p>
        </p:txBody>
      </p:sp>
      <p:sp>
        <p:nvSpPr>
          <p:cNvPr id="5" name="Rectangle 4"/>
          <p:cNvSpPr/>
          <p:nvPr/>
        </p:nvSpPr>
        <p:spPr>
          <a:xfrm>
            <a:off x="6645548" y="3930529"/>
            <a:ext cx="248051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700" dirty="0"/>
              <a:t>and their </a:t>
            </a:r>
            <a:r>
              <a:rPr lang="en-US" sz="1700" dirty="0">
                <a:solidFill>
                  <a:srgbClr val="FF0000"/>
                </a:solidFill>
              </a:rPr>
              <a:t>parameters</a:t>
            </a:r>
            <a:r>
              <a:rPr lang="en-US" sz="1700" dirty="0"/>
              <a:t> in parentheses.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48599-F6C5-5249-A110-D66D6BC13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3B2F3-5146-4113-A273-54BF0FD5C58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14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 -0.01852 0 -0.03681 0 -0.05533 " pathEditMode="relative" ptsTypes="fA">
                                      <p:cBhvr>
                                        <p:cTn id="13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L -0.25382 -0.3430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91" y="-1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31374E-7 L 0.00226 0.06293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31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42434E-6 L 0.03872 -0.0007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72 -0.0007 L 0.1165 -0.00024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89" y="23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7037E-7 L 0.0776 0.00046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7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9" grpId="0"/>
      <p:bldP spid="50" grpId="0" animBg="1"/>
      <p:bldP spid="50" grpId="1" animBg="1"/>
      <p:bldP spid="51" grpId="0" animBg="1"/>
      <p:bldP spid="51" grpId="1" animBg="1"/>
      <p:bldP spid="3" grpId="0" animBg="1"/>
      <p:bldP spid="52" grpId="0" animBg="1"/>
      <p:bldP spid="52" grpId="1" animBg="1"/>
      <p:bldP spid="52" grpId="2" animBg="1"/>
      <p:bldP spid="2" grpId="0"/>
      <p:bldP spid="54" grpId="0" animBg="1"/>
      <p:bldP spid="54" grpId="1" animBg="1"/>
      <p:bldP spid="54" grpId="2" animBg="1"/>
      <p:bldP spid="4" grpId="0"/>
      <p:bldP spid="4" grpId="1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43">
            <a:extLst>
              <a:ext uri="{FF2B5EF4-FFF2-40B4-BE49-F238E27FC236}">
                <a16:creationId xmlns:a16="http://schemas.microsoft.com/office/drawing/2014/main" id="{50174041-F20D-49F9-ABD5-0A15136C44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7746" y="5314511"/>
            <a:ext cx="1849438" cy="142944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400" b="1" dirty="0"/>
              <a:t> </a:t>
            </a:r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</p:txBody>
      </p:sp>
      <p:grpSp>
        <p:nvGrpSpPr>
          <p:cNvPr id="30" name="Group 29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31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63310"/>
              <a:chOff x="2928" y="712"/>
              <a:chExt cx="2640" cy="2896"/>
            </a:xfrm>
          </p:grpSpPr>
          <p:sp>
            <p:nvSpPr>
              <p:cNvPr id="33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1370" cy="2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</a:t>
                </a:r>
                <a:r>
                  <a:rPr lang="en-US" sz="1800" dirty="0" err="1">
                    <a:solidFill>
                      <a:srgbClr val="6600CC"/>
                    </a:solidFill>
                  </a:rPr>
                  <a:t>HungryNerd</a:t>
                </a:r>
                <a:r>
                  <a:rPr lang="en-US" sz="1800" dirty="0">
                    <a:solidFill>
                      <a:srgbClr val="6600CC"/>
                    </a:solidFill>
                  </a:rPr>
                  <a:t> </a:t>
                </a:r>
                <a:endParaRPr lang="en-US" sz="1800" dirty="0"/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 </a:t>
                </a:r>
                <a:r>
                  <a:rPr lang="en-US" sz="1800" dirty="0" err="1">
                    <a:solidFill>
                      <a:schemeClr val="accent2"/>
                    </a:solidFill>
                  </a:rPr>
                  <a:t>HungryNerd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()  </a:t>
                </a:r>
              </a:p>
              <a:p>
                <a:r>
                  <a:rPr lang="en-US" sz="1800" dirty="0"/>
                  <a:t> 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/>
                  <a:t> </a:t>
                </a:r>
              </a:p>
              <a:p>
                <a:r>
                  <a:rPr lang="en-US" sz="1000" dirty="0"/>
                  <a:t> </a:t>
                </a:r>
                <a:endParaRPr lang="en-US" sz="1050" dirty="0"/>
              </a:p>
              <a:p>
                <a:r>
                  <a:rPr lang="en-US" sz="1100" dirty="0"/>
                  <a:t>     </a:t>
                </a:r>
                <a:r>
                  <a:rPr lang="en-US" sz="3200" dirty="0"/>
                  <a:t> </a:t>
                </a:r>
                <a:endParaRPr lang="en-US" sz="1100" dirty="0"/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private: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/>
                  <a:t>   Brain </a:t>
                </a:r>
                <a:r>
                  <a:rPr lang="en-US" sz="1800" dirty="0" err="1"/>
                  <a:t>myBrain</a:t>
                </a:r>
                <a:r>
                  <a:rPr lang="en-US" sz="1800" dirty="0"/>
                  <a:t>;</a:t>
                </a:r>
              </a:p>
              <a:p>
                <a:r>
                  <a:rPr lang="en-US" sz="1800" dirty="0"/>
                  <a:t>};</a:t>
                </a:r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4950405" y="4011116"/>
              <a:ext cx="2081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00"/>
                  </a:solidFill>
                </a:rPr>
                <a:t>Stomach myBelly;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96279" name="Rectangle 23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Advanced Class Composition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>
                  <a:solidFill>
                    <a:srgbClr val="0000CC"/>
                  </a:solidFill>
                </a:rPr>
                <a:t> </a:t>
              </a:r>
              <a:endParaRPr lang="en-US" sz="1800" dirty="0">
                <a:solidFill>
                  <a:srgbClr val="0000CC"/>
                </a:solidFill>
              </a:endParaRPr>
            </a:p>
          </p:txBody>
        </p:sp>
        <p:sp>
          <p:nvSpPr>
            <p:cNvPr id="28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116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00CC"/>
                  </a:solidFill>
                </a:rPr>
                <a:t>   ~Stomach() { </a:t>
              </a:r>
              <a:r>
                <a:rPr lang="en-US" sz="1800" dirty="0" err="1">
                  <a:solidFill>
                    <a:srgbClr val="FF0000"/>
                  </a:solidFill>
                </a:rPr>
                <a:t>cout</a:t>
              </a:r>
              <a:r>
                <a:rPr lang="en-US" sz="1800" dirty="0">
                  <a:solidFill>
                    <a:srgbClr val="FF0000"/>
                  </a:solidFill>
                </a:rPr>
                <a:t> &lt;&lt; “Fart!\n”; </a:t>
              </a:r>
              <a:r>
                <a:rPr lang="en-US" sz="1800" dirty="0">
                  <a:solidFill>
                    <a:srgbClr val="0000CC"/>
                  </a:solidFill>
                </a:rPr>
                <a:t> 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>
                  <a:solidFill>
                    <a:srgbClr val="000099"/>
                  </a:solidFill>
                </a:rPr>
                <a:t>   void eat()  { </a:t>
              </a:r>
              <a:r>
                <a:rPr lang="en-US" sz="1900" dirty="0" err="1">
                  <a:solidFill>
                    <a:srgbClr val="FF3300"/>
                  </a:solidFill>
                </a:rPr>
                <a:t>myGas</a:t>
              </a:r>
              <a:r>
                <a:rPr lang="en-US" sz="1900" dirty="0">
                  <a:solidFill>
                    <a:srgbClr val="FF3300"/>
                  </a:solidFill>
                </a:rPr>
                <a:t> 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private: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>
                  <a:solidFill>
                    <a:srgbClr val="000099"/>
                  </a:solidFill>
                </a:rPr>
                <a:t>myGas</a:t>
              </a:r>
              <a:r>
                <a:rPr lang="en-US" sz="1800" dirty="0">
                  <a:solidFill>
                    <a:srgbClr val="000099"/>
                  </a:solidFill>
                </a:rPr>
                <a:t>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startGas</a:t>
              </a:r>
              <a:r>
                <a:rPr lang="en-US" dirty="0">
                  <a:solidFill>
                    <a:schemeClr val="accent2"/>
                  </a:solidFill>
                </a:rPr>
                <a:t>) </a:t>
              </a:r>
            </a:p>
            <a:p>
              <a:r>
                <a:rPr lang="en-US" sz="1400" dirty="0"/>
                <a:t>  {</a:t>
              </a:r>
            </a:p>
            <a:p>
              <a:r>
                <a:rPr lang="en-US" dirty="0"/>
                <a:t>     </a:t>
              </a:r>
              <a:r>
                <a:rPr lang="en-US" dirty="0" err="1"/>
                <a:t>myGas</a:t>
              </a:r>
              <a:r>
                <a:rPr lang="en-US" dirty="0"/>
                <a:t> = </a:t>
              </a:r>
              <a:r>
                <a:rPr lang="en-US" dirty="0" err="1"/>
                <a:t>startGas</a:t>
              </a:r>
              <a:r>
                <a:rPr lang="en-US" dirty="0"/>
                <a:t>;</a:t>
              </a:r>
            </a:p>
            <a:p>
              <a:r>
                <a:rPr lang="en-US" sz="1400" dirty="0"/>
                <a:t>  }</a:t>
              </a:r>
            </a:p>
          </p:txBody>
        </p:sp>
      </p:grpSp>
      <p:sp>
        <p:nvSpPr>
          <p:cNvPr id="39" name="Rectangle 38"/>
          <p:cNvSpPr/>
          <p:nvPr/>
        </p:nvSpPr>
        <p:spPr>
          <a:xfrm>
            <a:off x="4903169" y="2574427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 { </a:t>
            </a:r>
          </a:p>
          <a:p>
            <a:r>
              <a:rPr lang="en-US" sz="1800"/>
              <a:t>     myBelly.</a:t>
            </a:r>
            <a:r>
              <a:rPr lang="en-US" sz="1800" dirty="0" err="1"/>
              <a:t>eat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800" dirty="0"/>
              <a:t>     </a:t>
            </a:r>
            <a:r>
              <a:rPr lang="en-US" sz="1800" dirty="0" err="1"/>
              <a:t>myBrain.think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/>
              <a:t>}</a:t>
            </a:r>
          </a:p>
          <a:p>
            <a:r>
              <a:rPr lang="en-US" sz="1000" dirty="0"/>
              <a:t> </a:t>
            </a:r>
            <a:endParaRPr lang="en-US" sz="18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5200680" y="2301140"/>
            <a:ext cx="3543083" cy="338555"/>
            <a:chOff x="5200680" y="2299411"/>
            <a:chExt cx="3543083" cy="338555"/>
          </a:xfrm>
        </p:grpSpPr>
        <p:sp>
          <p:nvSpPr>
            <p:cNvPr id="41" name="Rectangle 40"/>
            <p:cNvSpPr/>
            <p:nvPr/>
          </p:nvSpPr>
          <p:spPr bwMode="auto">
            <a:xfrm>
              <a:off x="5200680" y="2299411"/>
              <a:ext cx="3526539" cy="311189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63323" y="2299412"/>
              <a:ext cx="34804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1600" dirty="0">
                  <a:solidFill>
                    <a:srgbClr val="7030A0"/>
                  </a:solidFill>
                </a:rPr>
                <a:t> </a:t>
              </a:r>
              <a:r>
                <a:rPr lang="en-US" sz="600" dirty="0"/>
                <a:t> </a:t>
              </a:r>
              <a:r>
                <a:rPr lang="en-US" sz="1600" dirty="0"/>
                <a:t>default constructor</a:t>
              </a:r>
            </a:p>
          </p:txBody>
        </p:sp>
      </p:grpSp>
      <p:sp>
        <p:nvSpPr>
          <p:cNvPr id="96272" name="Text Box 16"/>
          <p:cNvSpPr txBox="1">
            <a:spLocks noChangeArrowheads="1"/>
          </p:cNvSpPr>
          <p:nvPr/>
        </p:nvSpPr>
        <p:spPr bwMode="auto">
          <a:xfrm>
            <a:off x="5156247" y="1960563"/>
            <a:ext cx="15552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: </a:t>
            </a:r>
            <a:r>
              <a:rPr lang="en-US" sz="1800">
                <a:solidFill>
                  <a:srgbClr val="339933"/>
                </a:solidFill>
              </a:rPr>
              <a:t>myBelly</a:t>
            </a:r>
            <a:r>
              <a:rPr lang="en-US" sz="1800"/>
              <a:t>(</a:t>
            </a:r>
            <a:r>
              <a:rPr lang="en-US" sz="1800" dirty="0">
                <a:solidFill>
                  <a:srgbClr val="FF0000"/>
                </a:solidFill>
              </a:rPr>
              <a:t>10</a:t>
            </a:r>
            <a:r>
              <a:rPr lang="en-US" sz="1800" dirty="0"/>
              <a:t>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36318" y="4380448"/>
            <a:ext cx="20786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OK – let’s see our new </a:t>
            </a:r>
            <a:r>
              <a:rPr lang="en-US" sz="2400" dirty="0" err="1">
                <a:solidFill>
                  <a:srgbClr val="7030A0"/>
                </a:solidFill>
              </a:rPr>
              <a:t>HungryNerd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7030A0"/>
                </a:solidFill>
              </a:rPr>
              <a:t>Stomach </a:t>
            </a:r>
            <a:r>
              <a:rPr lang="en-US" sz="2400" dirty="0"/>
              <a:t>classes in action!</a:t>
            </a:r>
          </a:p>
        </p:txBody>
      </p:sp>
      <p:grpSp>
        <p:nvGrpSpPr>
          <p:cNvPr id="24" name="Group 12"/>
          <p:cNvGrpSpPr>
            <a:grpSpLocks/>
          </p:cNvGrpSpPr>
          <p:nvPr/>
        </p:nvGrpSpPr>
        <p:grpSpPr bwMode="auto">
          <a:xfrm>
            <a:off x="5787897" y="4996298"/>
            <a:ext cx="3334306" cy="2000727"/>
            <a:chOff x="3152" y="942"/>
            <a:chExt cx="2448" cy="1584"/>
          </a:xfrm>
        </p:grpSpPr>
        <p:sp>
          <p:nvSpPr>
            <p:cNvPr id="25" name="Rectangle 13"/>
            <p:cNvSpPr>
              <a:spLocks noChangeArrowheads="1"/>
            </p:cNvSpPr>
            <p:nvPr/>
          </p:nvSpPr>
          <p:spPr bwMode="auto">
            <a:xfrm>
              <a:off x="3168" y="960"/>
              <a:ext cx="2352" cy="1369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14"/>
            <p:cNvSpPr>
              <a:spLocks noChangeArrowheads="1"/>
            </p:cNvSpPr>
            <p:nvPr/>
          </p:nvSpPr>
          <p:spPr bwMode="auto">
            <a:xfrm>
              <a:off x="3152" y="942"/>
              <a:ext cx="2448" cy="15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sz="1800" dirty="0">
                  <a:cs typeface="Courier New" pitchFamily="49" charset="0"/>
                </a:rPr>
                <a:t>int main()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{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    </a:t>
              </a:r>
              <a:r>
                <a:rPr lang="en-US" sz="1800" dirty="0" err="1">
                  <a:cs typeface="Courier New" pitchFamily="49" charset="0"/>
                </a:rPr>
                <a:t>HungryNerd</a:t>
              </a:r>
              <a:r>
                <a:rPr lang="en-US" sz="1800" dirty="0">
                  <a:cs typeface="Courier New" pitchFamily="49" charset="0"/>
                </a:rPr>
                <a:t>   </a:t>
              </a:r>
              <a:r>
                <a:rPr lang="en-US" sz="1800" dirty="0" err="1">
                  <a:cs typeface="Courier New" pitchFamily="49" charset="0"/>
                </a:rPr>
                <a:t>carey</a:t>
              </a:r>
              <a:r>
                <a:rPr lang="en-US" sz="1800" dirty="0">
                  <a:cs typeface="Courier New" pitchFamily="49" charset="0"/>
                </a:rPr>
                <a:t>;</a:t>
              </a:r>
            </a:p>
            <a:p>
              <a:pPr eaLnBrk="0" hangingPunct="0"/>
              <a:endParaRPr lang="en-US" sz="1600" dirty="0">
                <a:cs typeface="Courier New" pitchFamily="49" charset="0"/>
              </a:endParaRPr>
            </a:p>
            <a:p>
              <a:pPr eaLnBrk="0" hangingPunct="0"/>
              <a:r>
                <a:rPr lang="en-US" sz="1800" dirty="0"/>
                <a:t>    ...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}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 </a:t>
              </a:r>
              <a:endParaRPr lang="en-US" sz="1800" dirty="0"/>
            </a:p>
          </p:txBody>
        </p:sp>
      </p:grpSp>
      <p:sp>
        <p:nvSpPr>
          <p:cNvPr id="36" name="Line 57"/>
          <p:cNvSpPr>
            <a:spLocks noChangeShapeType="1"/>
          </p:cNvSpPr>
          <p:nvPr/>
        </p:nvSpPr>
        <p:spPr bwMode="auto">
          <a:xfrm>
            <a:off x="5828744" y="57331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8" name="Line 57"/>
          <p:cNvSpPr>
            <a:spLocks noChangeShapeType="1"/>
          </p:cNvSpPr>
          <p:nvPr/>
        </p:nvSpPr>
        <p:spPr bwMode="auto">
          <a:xfrm>
            <a:off x="4738156" y="189671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44" name="Group 42"/>
          <p:cNvGrpSpPr>
            <a:grpSpLocks/>
          </p:cNvGrpSpPr>
          <p:nvPr/>
        </p:nvGrpSpPr>
        <p:grpSpPr bwMode="auto">
          <a:xfrm>
            <a:off x="2952721" y="5172316"/>
            <a:ext cx="2684463" cy="1575436"/>
            <a:chOff x="4110" y="264"/>
            <a:chExt cx="1691" cy="1295"/>
          </a:xfrm>
        </p:grpSpPr>
        <p:sp>
          <p:nvSpPr>
            <p:cNvPr id="45" name="Rectangle 43"/>
            <p:cNvSpPr>
              <a:spLocks noChangeArrowheads="1"/>
            </p:cNvSpPr>
            <p:nvPr/>
          </p:nvSpPr>
          <p:spPr bwMode="auto">
            <a:xfrm>
              <a:off x="4636" y="384"/>
              <a:ext cx="1165" cy="11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400" b="1"/>
                <a:t> </a:t>
              </a:r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</p:txBody>
        </p:sp>
        <p:sp>
          <p:nvSpPr>
            <p:cNvPr id="48" name="Text Box 47"/>
            <p:cNvSpPr txBox="1">
              <a:spLocks noChangeArrowheads="1"/>
            </p:cNvSpPr>
            <p:nvPr/>
          </p:nvSpPr>
          <p:spPr bwMode="auto">
            <a:xfrm>
              <a:off x="4110" y="264"/>
              <a:ext cx="67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/>
                <a:t>carey</a:t>
              </a:r>
              <a:r>
                <a:rPr lang="en-US" dirty="0"/>
                <a:t>   </a:t>
              </a:r>
            </a:p>
          </p:txBody>
        </p:sp>
      </p:grpSp>
      <p:sp>
        <p:nvSpPr>
          <p:cNvPr id="52" name="Line 57"/>
          <p:cNvSpPr>
            <a:spLocks noChangeShapeType="1"/>
          </p:cNvSpPr>
          <p:nvPr/>
        </p:nvSpPr>
        <p:spPr bwMode="auto">
          <a:xfrm>
            <a:off x="5056249" y="215869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3" name="AutoShape 24"/>
          <p:cNvSpPr>
            <a:spLocks noChangeArrowheads="1"/>
          </p:cNvSpPr>
          <p:nvPr/>
        </p:nvSpPr>
        <p:spPr bwMode="auto">
          <a:xfrm>
            <a:off x="6245719" y="149786"/>
            <a:ext cx="2748562" cy="1116816"/>
          </a:xfrm>
          <a:prstGeom prst="wedgeRoundRectCallout">
            <a:avLst>
              <a:gd name="adj1" fmla="val -41181"/>
              <a:gd name="adj2" fmla="val 120549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This line </a:t>
            </a:r>
            <a:r>
              <a:rPr lang="en-US" sz="1700"/>
              <a:t>calls </a:t>
            </a:r>
            <a:r>
              <a:rPr lang="en-US" sz="1700">
                <a:solidFill>
                  <a:srgbClr val="7030A0"/>
                </a:solidFill>
              </a:rPr>
              <a:t>myBelly’s </a:t>
            </a:r>
            <a:r>
              <a:rPr lang="en-US" sz="1700" dirty="0"/>
              <a:t>constructor with a parameter value of </a:t>
            </a:r>
            <a:r>
              <a:rPr lang="en-US" sz="1700" dirty="0">
                <a:solidFill>
                  <a:srgbClr val="FF0000"/>
                </a:solidFill>
              </a:rPr>
              <a:t>10</a:t>
            </a:r>
            <a:r>
              <a:rPr lang="en-US" sz="1700" dirty="0"/>
              <a:t>!</a:t>
            </a:r>
          </a:p>
        </p:txBody>
      </p:sp>
      <p:sp>
        <p:nvSpPr>
          <p:cNvPr id="2" name="Rectangle 1"/>
          <p:cNvSpPr/>
          <p:nvPr/>
        </p:nvSpPr>
        <p:spPr>
          <a:xfrm>
            <a:off x="6192091" y="1948436"/>
            <a:ext cx="4571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</a:t>
            </a:r>
            <a:endParaRPr lang="en-US" dirty="0"/>
          </a:p>
        </p:txBody>
      </p:sp>
      <p:sp>
        <p:nvSpPr>
          <p:cNvPr id="54" name="Line 57"/>
          <p:cNvSpPr>
            <a:spLocks noChangeShapeType="1"/>
          </p:cNvSpPr>
          <p:nvPr/>
        </p:nvSpPr>
        <p:spPr bwMode="auto">
          <a:xfrm>
            <a:off x="236318" y="175550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3780558" y="5306727"/>
            <a:ext cx="1767366" cy="686226"/>
            <a:chOff x="4615719" y="6383787"/>
            <a:chExt cx="1767366" cy="686226"/>
          </a:xfrm>
        </p:grpSpPr>
        <p:grpSp>
          <p:nvGrpSpPr>
            <p:cNvPr id="55" name="Group 42"/>
            <p:cNvGrpSpPr>
              <a:grpSpLocks/>
            </p:cNvGrpSpPr>
            <p:nvPr/>
          </p:nvGrpSpPr>
          <p:grpSpPr bwMode="auto">
            <a:xfrm>
              <a:off x="4615719" y="6393611"/>
              <a:ext cx="1755778" cy="676402"/>
              <a:chOff x="4098" y="344"/>
              <a:chExt cx="1106" cy="556"/>
            </a:xfrm>
          </p:grpSpPr>
          <p:sp>
            <p:nvSpPr>
              <p:cNvPr id="56" name="Rectangle 43"/>
              <p:cNvSpPr>
                <a:spLocks noChangeArrowheads="1"/>
              </p:cNvSpPr>
              <p:nvPr/>
            </p:nvSpPr>
            <p:spPr bwMode="auto">
              <a:xfrm>
                <a:off x="4636" y="384"/>
                <a:ext cx="568" cy="51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57" name="Text Box 47"/>
              <p:cNvSpPr txBox="1">
                <a:spLocks noChangeArrowheads="1"/>
              </p:cNvSpPr>
              <p:nvPr/>
            </p:nvSpPr>
            <p:spPr bwMode="auto">
              <a:xfrm>
                <a:off x="4098" y="344"/>
                <a:ext cx="575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/>
                  <a:t>myBelly</a:t>
                </a:r>
                <a:endParaRPr lang="en-US" dirty="0"/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5510730" y="6383787"/>
              <a:ext cx="872355" cy="625155"/>
              <a:chOff x="8477232" y="6321101"/>
              <a:chExt cx="872355" cy="625155"/>
            </a:xfrm>
          </p:grpSpPr>
          <p:sp>
            <p:nvSpPr>
              <p:cNvPr id="58" name="Rectangle 43"/>
              <p:cNvSpPr>
                <a:spLocks noChangeArrowheads="1"/>
              </p:cNvSpPr>
              <p:nvPr/>
            </p:nvSpPr>
            <p:spPr bwMode="auto">
              <a:xfrm>
                <a:off x="8602208" y="6632386"/>
                <a:ext cx="578774" cy="313870"/>
              </a:xfrm>
              <a:prstGeom prst="rect">
                <a:avLst/>
              </a:prstGeom>
              <a:solidFill>
                <a:srgbClr val="FEE4C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59" name="Text Box 47"/>
              <p:cNvSpPr txBox="1">
                <a:spLocks noChangeArrowheads="1"/>
              </p:cNvSpPr>
              <p:nvPr/>
            </p:nvSpPr>
            <p:spPr bwMode="auto">
              <a:xfrm>
                <a:off x="8477232" y="6321101"/>
                <a:ext cx="872355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 err="1"/>
                  <a:t>myGas</a:t>
                </a:r>
                <a:endParaRPr lang="en-US" sz="1800" dirty="0"/>
              </a:p>
            </p:txBody>
          </p:sp>
        </p:grpSp>
      </p:grpSp>
      <p:sp>
        <p:nvSpPr>
          <p:cNvPr id="60" name="Line 57"/>
          <p:cNvSpPr>
            <a:spLocks noChangeShapeType="1"/>
          </p:cNvSpPr>
          <p:nvPr/>
        </p:nvSpPr>
        <p:spPr bwMode="auto">
          <a:xfrm>
            <a:off x="478426" y="232797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811273" y="5526262"/>
            <a:ext cx="5661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10</a:t>
            </a:r>
            <a:endParaRPr lang="en-US" sz="2800" dirty="0"/>
          </a:p>
        </p:txBody>
      </p:sp>
      <p:sp>
        <p:nvSpPr>
          <p:cNvPr id="62" name="Line 57"/>
          <p:cNvSpPr>
            <a:spLocks noChangeShapeType="1"/>
          </p:cNvSpPr>
          <p:nvPr/>
        </p:nvSpPr>
        <p:spPr bwMode="auto">
          <a:xfrm>
            <a:off x="173626" y="257782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3" name="Line 57"/>
          <p:cNvSpPr>
            <a:spLocks noChangeShapeType="1"/>
          </p:cNvSpPr>
          <p:nvPr/>
        </p:nvSpPr>
        <p:spPr bwMode="auto">
          <a:xfrm>
            <a:off x="4967197" y="245673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47855" y="1231991"/>
            <a:ext cx="4572000" cy="3411212"/>
            <a:chOff x="7631575" y="2833422"/>
            <a:chExt cx="4572000" cy="3411212"/>
          </a:xfrm>
        </p:grpSpPr>
        <p:sp>
          <p:nvSpPr>
            <p:cNvPr id="65" name="Rectangle 20"/>
            <p:cNvSpPr>
              <a:spLocks noChangeArrowheads="1"/>
            </p:cNvSpPr>
            <p:nvPr/>
          </p:nvSpPr>
          <p:spPr bwMode="auto">
            <a:xfrm>
              <a:off x="7638786" y="2833422"/>
              <a:ext cx="4085858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631575" y="2844997"/>
              <a:ext cx="4572000" cy="21005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Brain </a:t>
              </a:r>
              <a:br>
                <a:rPr lang="en-US" dirty="0">
                  <a:solidFill>
                    <a:srgbClr val="6600CC"/>
                  </a:solidFill>
                </a:rPr>
              </a:br>
              <a:r>
                <a:rPr lang="en-US" sz="1400" b="1" dirty="0"/>
                <a:t>{</a:t>
              </a:r>
              <a:endParaRPr lang="en-US" sz="1100" b="1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>
                  <a:solidFill>
                    <a:srgbClr val="0070C0"/>
                  </a:solidFill>
                </a:rPr>
                <a:t>   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Brain()        </a:t>
              </a:r>
              <a:r>
                <a:rPr lang="en-US" dirty="0">
                  <a:solidFill>
                    <a:srgbClr val="FF0000"/>
                  </a:solidFill>
                </a:rPr>
                <a:t>{ </a:t>
              </a:r>
              <a:r>
                <a:rPr lang="en-US" dirty="0" err="1">
                  <a:solidFill>
                    <a:srgbClr val="FF0000"/>
                  </a:solidFill>
                </a:rPr>
                <a:t>myIQ</a:t>
              </a:r>
              <a:r>
                <a:rPr lang="en-US" dirty="0">
                  <a:solidFill>
                    <a:srgbClr val="FF0000"/>
                  </a:solidFill>
                </a:rPr>
                <a:t> = 100; }</a:t>
              </a:r>
            </a:p>
            <a:p>
              <a:r>
                <a:rPr lang="en-US" dirty="0"/>
                <a:t>    void think() { </a:t>
              </a:r>
              <a:r>
                <a:rPr lang="en-US" dirty="0" err="1"/>
                <a:t>myIQ</a:t>
              </a:r>
              <a:r>
                <a:rPr lang="en-US" dirty="0"/>
                <a:t> += 10; }</a:t>
              </a:r>
            </a:p>
            <a:p>
              <a:br>
                <a:rPr lang="en-US" sz="1050" b="1" dirty="0"/>
              </a:br>
              <a:r>
                <a:rPr lang="en-US" sz="1400" b="1" dirty="0"/>
                <a:t>};</a:t>
              </a:r>
              <a:br>
                <a:rPr lang="en-US" sz="1400" b="1" dirty="0"/>
              </a:br>
              <a:endParaRPr lang="en-US" sz="1400" b="1" dirty="0"/>
            </a:p>
          </p:txBody>
        </p:sp>
      </p:grpSp>
      <p:sp>
        <p:nvSpPr>
          <p:cNvPr id="66" name="Line 57"/>
          <p:cNvSpPr>
            <a:spLocks noChangeShapeType="1"/>
          </p:cNvSpPr>
          <p:nvPr/>
        </p:nvSpPr>
        <p:spPr bwMode="auto">
          <a:xfrm>
            <a:off x="541118" y="218305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3756394" y="6003182"/>
            <a:ext cx="1773241" cy="686226"/>
            <a:chOff x="4598257" y="6383787"/>
            <a:chExt cx="1773241" cy="686226"/>
          </a:xfrm>
        </p:grpSpPr>
        <p:grpSp>
          <p:nvGrpSpPr>
            <p:cNvPr id="68" name="Group 42"/>
            <p:cNvGrpSpPr>
              <a:grpSpLocks/>
            </p:cNvGrpSpPr>
            <p:nvPr/>
          </p:nvGrpSpPr>
          <p:grpSpPr bwMode="auto">
            <a:xfrm>
              <a:off x="4598257" y="6393611"/>
              <a:ext cx="1773241" cy="676402"/>
              <a:chOff x="4087" y="344"/>
              <a:chExt cx="1117" cy="556"/>
            </a:xfrm>
          </p:grpSpPr>
          <p:sp>
            <p:nvSpPr>
              <p:cNvPr id="72" name="Rectangle 43"/>
              <p:cNvSpPr>
                <a:spLocks noChangeArrowheads="1"/>
              </p:cNvSpPr>
              <p:nvPr/>
            </p:nvSpPr>
            <p:spPr bwMode="auto">
              <a:xfrm>
                <a:off x="4636" y="384"/>
                <a:ext cx="568" cy="51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73" name="Text Box 47"/>
              <p:cNvSpPr txBox="1">
                <a:spLocks noChangeArrowheads="1"/>
              </p:cNvSpPr>
              <p:nvPr/>
            </p:nvSpPr>
            <p:spPr bwMode="auto">
              <a:xfrm>
                <a:off x="4087" y="344"/>
                <a:ext cx="599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 err="1"/>
                  <a:t>myBrain</a:t>
                </a:r>
                <a:endParaRPr lang="en-US" dirty="0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5540386" y="6383787"/>
              <a:ext cx="813044" cy="625155"/>
              <a:chOff x="8506888" y="6321101"/>
              <a:chExt cx="813044" cy="625155"/>
            </a:xfrm>
          </p:grpSpPr>
          <p:sp>
            <p:nvSpPr>
              <p:cNvPr id="70" name="Rectangle 43"/>
              <p:cNvSpPr>
                <a:spLocks noChangeArrowheads="1"/>
              </p:cNvSpPr>
              <p:nvPr/>
            </p:nvSpPr>
            <p:spPr bwMode="auto">
              <a:xfrm>
                <a:off x="8602208" y="6632386"/>
                <a:ext cx="578774" cy="313870"/>
              </a:xfrm>
              <a:prstGeom prst="rect">
                <a:avLst/>
              </a:prstGeom>
              <a:solidFill>
                <a:srgbClr val="FEE4C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71" name="Text Box 47"/>
              <p:cNvSpPr txBox="1">
                <a:spLocks noChangeArrowheads="1"/>
              </p:cNvSpPr>
              <p:nvPr/>
            </p:nvSpPr>
            <p:spPr bwMode="auto">
              <a:xfrm>
                <a:off x="8506888" y="6321101"/>
                <a:ext cx="813044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 err="1"/>
                  <a:t>myIQ</a:t>
                </a:r>
                <a:endParaRPr lang="en-US" sz="1800" dirty="0"/>
              </a:p>
            </p:txBody>
          </p:sp>
        </p:grpSp>
      </p:grpSp>
      <p:sp>
        <p:nvSpPr>
          <p:cNvPr id="74" name="Line 57"/>
          <p:cNvSpPr>
            <a:spLocks noChangeShapeType="1"/>
          </p:cNvSpPr>
          <p:nvPr/>
        </p:nvSpPr>
        <p:spPr bwMode="auto">
          <a:xfrm>
            <a:off x="2876521" y="1735916"/>
            <a:ext cx="152400" cy="321604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4687144" y="6236553"/>
            <a:ext cx="785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100</a:t>
            </a:r>
            <a:endParaRPr lang="en-US" sz="2800" dirty="0"/>
          </a:p>
        </p:txBody>
      </p:sp>
      <p:sp>
        <p:nvSpPr>
          <p:cNvPr id="76" name="Line 57"/>
          <p:cNvSpPr>
            <a:spLocks noChangeShapeType="1"/>
          </p:cNvSpPr>
          <p:nvPr/>
        </p:nvSpPr>
        <p:spPr bwMode="auto">
          <a:xfrm>
            <a:off x="4750769" y="272133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7" name="AutoShape 24"/>
          <p:cNvSpPr>
            <a:spLocks noChangeArrowheads="1"/>
          </p:cNvSpPr>
          <p:nvPr/>
        </p:nvSpPr>
        <p:spPr bwMode="auto">
          <a:xfrm>
            <a:off x="5637184" y="3452708"/>
            <a:ext cx="3148561" cy="1292912"/>
          </a:xfrm>
          <a:prstGeom prst="wedgeRoundRectCallout">
            <a:avLst>
              <a:gd name="adj1" fmla="val 4293"/>
              <a:gd name="adj2" fmla="val -119235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Of course, C++ is still happy to implicitly construct any embedded objects with default constructors for us!</a:t>
            </a:r>
          </a:p>
        </p:txBody>
      </p:sp>
      <p:sp>
        <p:nvSpPr>
          <p:cNvPr id="78" name="AutoShape 24"/>
          <p:cNvSpPr>
            <a:spLocks noChangeArrowheads="1"/>
          </p:cNvSpPr>
          <p:nvPr/>
        </p:nvSpPr>
        <p:spPr bwMode="auto">
          <a:xfrm>
            <a:off x="998399" y="3743632"/>
            <a:ext cx="3472995" cy="1292912"/>
          </a:xfrm>
          <a:prstGeom prst="wedgeRoundRectCallout">
            <a:avLst>
              <a:gd name="adj1" fmla="val 71838"/>
              <a:gd name="adj2" fmla="val -112635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Finally, once all of our embedded objects have been constructed, C++ will run the outer constructor’s body!</a:t>
            </a:r>
          </a:p>
        </p:txBody>
      </p:sp>
      <p:sp>
        <p:nvSpPr>
          <p:cNvPr id="80" name="Line 57"/>
          <p:cNvSpPr>
            <a:spLocks noChangeShapeType="1"/>
          </p:cNvSpPr>
          <p:nvPr/>
        </p:nvSpPr>
        <p:spPr bwMode="auto">
          <a:xfrm>
            <a:off x="5019855" y="294534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363DC-268D-794D-AD97-540909045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3B2F3-5146-4113-A273-54BF0FD5C58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8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32192E-6 L -0.42535 -0.0973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67" y="-4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82828E-6 L -1.94444E-6 0.07406 " pathEditMode="relative" rAng="0" ptsTypes="AA">
                                      <p:cBhvr>
                                        <p:cTn id="161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21" grpId="0"/>
      <p:bldP spid="21" grpId="1"/>
      <p:bldP spid="36" grpId="0" animBg="1"/>
      <p:bldP spid="36" grpId="1" animBg="1"/>
      <p:bldP spid="38" grpId="0" animBg="1"/>
      <p:bldP spid="38" grpId="1" animBg="1"/>
      <p:bldP spid="52" grpId="0" animBg="1"/>
      <p:bldP spid="52" grpId="1" animBg="1"/>
      <p:bldP spid="53" grpId="0" animBg="1"/>
      <p:bldP spid="53" grpId="1" animBg="1"/>
      <p:bldP spid="2" grpId="0"/>
      <p:bldP spid="2" grpId="1"/>
      <p:bldP spid="54" grpId="0" animBg="1"/>
      <p:bldP spid="54" grpId="1" animBg="1"/>
      <p:bldP spid="60" grpId="0" animBg="1"/>
      <p:bldP spid="60" grpId="1" animBg="1"/>
      <p:bldP spid="61" grpId="0"/>
      <p:bldP spid="61" grpId="1"/>
      <p:bldP spid="62" grpId="0" animBg="1"/>
      <p:bldP spid="62" grpId="1" animBg="1"/>
      <p:bldP spid="63" grpId="0" animBg="1"/>
      <p:bldP spid="63" grpId="1" animBg="1"/>
      <p:bldP spid="66" grpId="0" animBg="1"/>
      <p:bldP spid="66" grpId="1" animBg="1"/>
      <p:bldP spid="74" grpId="0" animBg="1"/>
      <p:bldP spid="74" grpId="1" animBg="1"/>
      <p:bldP spid="75" grpId="0"/>
      <p:bldP spid="75" grpId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80" grpId="0" animBg="1"/>
      <p:bldP spid="80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5" name="Rectangle 15"/>
          <p:cNvSpPr>
            <a:spLocks noChangeArrowheads="1"/>
          </p:cNvSpPr>
          <p:nvPr/>
        </p:nvSpPr>
        <p:spPr bwMode="auto">
          <a:xfrm>
            <a:off x="123825" y="1016000"/>
            <a:ext cx="4829175" cy="54610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Gassy 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Gassy(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, bool </a:t>
            </a:r>
            <a:r>
              <a:rPr lang="en-US" sz="1800" b="1" dirty="0" err="1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800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1200" dirty="0">
              <a:solidFill>
                <a:srgbClr val="0070C0"/>
              </a:solidFill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= age;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int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getFartsPerHr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()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{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if(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== true)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 return(100); 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return(3 *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}</a:t>
            </a: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bool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000" b="1" dirty="0">
                <a:latin typeface="Times New Roman"/>
                <a:cs typeface="Courier New" pitchFamily="49" charset="0"/>
              </a:rPr>
              <a:t> 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112643" name="Rectangle 3"/>
          <p:cNvSpPr>
            <a:spLocks noChangeArrowheads="1"/>
          </p:cNvSpPr>
          <p:nvPr/>
        </p:nvSpPr>
        <p:spPr bwMode="auto">
          <a:xfrm>
            <a:off x="1497754" y="-29251"/>
            <a:ext cx="633145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Constructor Basics</a:t>
            </a:r>
          </a:p>
        </p:txBody>
      </p:sp>
      <p:sp>
        <p:nvSpPr>
          <p:cNvPr id="112645" name="Text Box 5"/>
          <p:cNvSpPr txBox="1">
            <a:spLocks noChangeArrowheads="1"/>
          </p:cNvSpPr>
          <p:nvPr/>
        </p:nvSpPr>
        <p:spPr bwMode="auto">
          <a:xfrm>
            <a:off x="5204195" y="1014470"/>
            <a:ext cx="366160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Here’s our Gassy class….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It represents gassy people.</a:t>
            </a:r>
          </a:p>
        </p:txBody>
      </p:sp>
      <p:sp>
        <p:nvSpPr>
          <p:cNvPr id="112646" name="Line 6"/>
          <p:cNvSpPr>
            <a:spLocks noChangeShapeType="1"/>
          </p:cNvSpPr>
          <p:nvPr/>
        </p:nvSpPr>
        <p:spPr bwMode="auto">
          <a:xfrm>
            <a:off x="1253649" y="2171700"/>
            <a:ext cx="9906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47" name="Line 7"/>
          <p:cNvSpPr>
            <a:spLocks noChangeShapeType="1"/>
          </p:cNvSpPr>
          <p:nvPr/>
        </p:nvSpPr>
        <p:spPr bwMode="auto">
          <a:xfrm>
            <a:off x="2490281" y="2171700"/>
            <a:ext cx="1786444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49" name="Text Box 9"/>
          <p:cNvSpPr txBox="1">
            <a:spLocks noChangeArrowheads="1"/>
          </p:cNvSpPr>
          <p:nvPr/>
        </p:nvSpPr>
        <p:spPr bwMode="auto">
          <a:xfrm>
            <a:off x="5320496" y="1845922"/>
            <a:ext cx="34290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Our Gassy class has a constructor that takes two parameters to initialize it.</a:t>
            </a:r>
          </a:p>
        </p:txBody>
      </p:sp>
      <p:sp>
        <p:nvSpPr>
          <p:cNvPr id="112657" name="Rectangle 17"/>
          <p:cNvSpPr>
            <a:spLocks noChangeArrowheads="1"/>
          </p:cNvSpPr>
          <p:nvPr/>
        </p:nvSpPr>
        <p:spPr bwMode="auto">
          <a:xfrm>
            <a:off x="4200525" y="1842501"/>
            <a:ext cx="320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B2FD6FE-BF58-4257-BA32-B9E350F88F0E}"/>
              </a:ext>
            </a:extLst>
          </p:cNvPr>
          <p:cNvGrpSpPr/>
          <p:nvPr/>
        </p:nvGrpSpPr>
        <p:grpSpPr>
          <a:xfrm>
            <a:off x="4964993" y="4572000"/>
            <a:ext cx="4119208" cy="1892826"/>
            <a:chOff x="4964993" y="4572000"/>
            <a:chExt cx="4119208" cy="1892826"/>
          </a:xfrm>
        </p:grpSpPr>
        <p:sp>
          <p:nvSpPr>
            <p:cNvPr id="112651" name="Rectangle 11"/>
            <p:cNvSpPr>
              <a:spLocks noChangeArrowheads="1"/>
            </p:cNvSpPr>
            <p:nvPr/>
          </p:nvSpPr>
          <p:spPr bwMode="auto">
            <a:xfrm>
              <a:off x="4995436" y="4627934"/>
              <a:ext cx="4088765" cy="1836892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12"/>
            <p:cNvSpPr>
              <a:spLocks noChangeArrowheads="1"/>
            </p:cNvSpPr>
            <p:nvPr/>
          </p:nvSpPr>
          <p:spPr bwMode="auto">
            <a:xfrm>
              <a:off x="4964993" y="4572000"/>
              <a:ext cx="4002658" cy="18928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main()</a:t>
              </a:r>
              <a:br>
                <a:rPr lang="en-US" sz="18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}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5181600" y="5195279"/>
            <a:ext cx="35702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Gassy betty(</a:t>
            </a:r>
            <a:r>
              <a:rPr lang="en-US" b="1" dirty="0">
                <a:solidFill>
                  <a:srgbClr val="006600"/>
                </a:solidFill>
                <a:latin typeface="Courier New" pitchFamily="49" charset="0"/>
                <a:cs typeface="Courier New" pitchFamily="49" charset="0"/>
              </a:rPr>
              <a:t>18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b="1" dirty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); 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79A66BD-D307-D04C-A24C-7E7A46F3BAF8}"/>
              </a:ext>
            </a:extLst>
          </p:cNvPr>
          <p:cNvGrpSpPr/>
          <p:nvPr/>
        </p:nvGrpSpPr>
        <p:grpSpPr>
          <a:xfrm>
            <a:off x="5177597" y="5635201"/>
            <a:ext cx="3476243" cy="400110"/>
            <a:chOff x="5177597" y="5635201"/>
            <a:chExt cx="3476243" cy="400110"/>
          </a:xfrm>
        </p:grpSpPr>
        <p:sp>
          <p:nvSpPr>
            <p:cNvPr id="3" name="Rectangle 2"/>
            <p:cNvSpPr/>
            <p:nvPr/>
          </p:nvSpPr>
          <p:spPr>
            <a:xfrm>
              <a:off x="7084180" y="5635201"/>
              <a:ext cx="156966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Courier New" pitchFamily="49" charset="0"/>
                  <a:cs typeface="Courier New" pitchFamily="49" charset="0"/>
                </a:rPr>
                <a:t>// </a:t>
              </a:r>
              <a:r>
                <a:rPr lang="en-US" b="1" dirty="0">
                  <a:solidFill>
                    <a:srgbClr val="FF3300"/>
                  </a:solidFill>
                  <a:latin typeface="Courier New" pitchFamily="49" charset="0"/>
                  <a:cs typeface="Courier New" pitchFamily="49" charset="0"/>
                </a:rPr>
                <a:t>error!</a:t>
              </a:r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177597" y="5635201"/>
              <a:ext cx="203132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Courier New" pitchFamily="49" charset="0"/>
                  <a:cs typeface="Courier New" pitchFamily="49" charset="0"/>
                </a:rPr>
                <a:t>Gassy </a:t>
              </a:r>
              <a:r>
                <a:rPr lang="en-US" b="1" dirty="0" err="1">
                  <a:latin typeface="Courier New" pitchFamily="49" charset="0"/>
                  <a:cs typeface="Courier New" pitchFamily="49" charset="0"/>
                </a:rPr>
                <a:t>alan</a:t>
              </a:r>
              <a:r>
                <a:rPr lang="en-US" b="1" dirty="0">
                  <a:latin typeface="Courier New" pitchFamily="49" charset="0"/>
                  <a:cs typeface="Courier New" pitchFamily="49" charset="0"/>
                </a:rPr>
                <a:t>; </a:t>
              </a:r>
              <a:endParaRPr lang="en-US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E1E13ED-2F11-DB4E-BF02-DF7341A10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788" y="0"/>
            <a:ext cx="1630212" cy="912919"/>
          </a:xfrm>
          <a:prstGeom prst="rect">
            <a:avLst/>
          </a:prstGeom>
        </p:spPr>
      </p:pic>
      <p:sp>
        <p:nvSpPr>
          <p:cNvPr id="26" name="Text Box 9">
            <a:extLst>
              <a:ext uri="{FF2B5EF4-FFF2-40B4-BE49-F238E27FC236}">
                <a16:creationId xmlns:a16="http://schemas.microsoft.com/office/drawing/2014/main" id="{C390C13F-42EC-AC42-8B9E-151B5E944F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0496" y="3020277"/>
            <a:ext cx="34290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If a constructor has parameters, then you must pass values in to them!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3F1E4E7A-AD3F-D34B-A848-0B26A3C87FEB}"/>
              </a:ext>
            </a:extLst>
          </p:cNvPr>
          <p:cNvSpPr/>
          <p:nvPr/>
        </p:nvSpPr>
        <p:spPr bwMode="auto">
          <a:xfrm>
            <a:off x="1748949" y="840273"/>
            <a:ext cx="2341503" cy="1051363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Has 2</a:t>
            </a:r>
            <a:b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Params!</a:t>
            </a:r>
          </a:p>
        </p:txBody>
      </p:sp>
      <p:sp>
        <p:nvSpPr>
          <p:cNvPr id="27" name="Down Arrow 26">
            <a:extLst>
              <a:ext uri="{FF2B5EF4-FFF2-40B4-BE49-F238E27FC236}">
                <a16:creationId xmlns:a16="http://schemas.microsoft.com/office/drawing/2014/main" id="{06E6B8F3-6E3D-4245-BC87-B4A488F14203}"/>
              </a:ext>
            </a:extLst>
          </p:cNvPr>
          <p:cNvSpPr/>
          <p:nvPr/>
        </p:nvSpPr>
        <p:spPr bwMode="auto">
          <a:xfrm>
            <a:off x="6343036" y="4154323"/>
            <a:ext cx="2324827" cy="1051363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Requires</a:t>
            </a:r>
            <a:b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two </a:t>
            </a:r>
            <a:b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</a:br>
            <a:r>
              <a:rPr kumimoji="0" 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args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F5492-33CF-C048-8306-C8A4D148C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3B2F3-5146-4113-A273-54BF0FD5C58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6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26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26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5" grpId="0" autoUpdateAnimBg="0"/>
      <p:bldP spid="112646" grpId="0" animBg="1"/>
      <p:bldP spid="112647" grpId="0" animBg="1"/>
      <p:bldP spid="112649" grpId="1"/>
      <p:bldP spid="4" grpId="2"/>
      <p:bldP spid="26" grpId="1"/>
      <p:bldP spid="9" grpId="0" animBg="1"/>
      <p:bldP spid="2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31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63310"/>
              <a:chOff x="2928" y="712"/>
              <a:chExt cx="2640" cy="2896"/>
            </a:xfrm>
          </p:grpSpPr>
          <p:sp>
            <p:nvSpPr>
              <p:cNvPr id="33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1370" cy="2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</a:t>
                </a:r>
                <a:r>
                  <a:rPr lang="en-US" sz="1800" dirty="0" err="1">
                    <a:solidFill>
                      <a:srgbClr val="6600CC"/>
                    </a:solidFill>
                  </a:rPr>
                  <a:t>HungryNerd</a:t>
                </a:r>
                <a:r>
                  <a:rPr lang="en-US" sz="1800" dirty="0">
                    <a:solidFill>
                      <a:srgbClr val="6600CC"/>
                    </a:solidFill>
                  </a:rPr>
                  <a:t> </a:t>
                </a:r>
                <a:endParaRPr lang="en-US" sz="1800" dirty="0"/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 </a:t>
                </a:r>
                <a:r>
                  <a:rPr lang="en-US" sz="1800" dirty="0" err="1">
                    <a:solidFill>
                      <a:schemeClr val="accent2"/>
                    </a:solidFill>
                  </a:rPr>
                  <a:t>HungryNerd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()  </a:t>
                </a:r>
              </a:p>
              <a:p>
                <a:r>
                  <a:rPr lang="en-US" sz="1800" dirty="0"/>
                  <a:t> 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/>
                  <a:t> </a:t>
                </a:r>
              </a:p>
              <a:p>
                <a:r>
                  <a:rPr lang="en-US" sz="1000" dirty="0"/>
                  <a:t> </a:t>
                </a:r>
                <a:endParaRPr lang="en-US" sz="1050" dirty="0"/>
              </a:p>
              <a:p>
                <a:r>
                  <a:rPr lang="en-US" sz="1100" dirty="0"/>
                  <a:t>     </a:t>
                </a:r>
                <a:r>
                  <a:rPr lang="en-US" sz="3200" dirty="0"/>
                  <a:t> </a:t>
                </a:r>
                <a:endParaRPr lang="en-US" sz="1100" dirty="0"/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private: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/>
                  <a:t>   Brain </a:t>
                </a:r>
                <a:r>
                  <a:rPr lang="en-US" sz="1800" dirty="0" err="1"/>
                  <a:t>myBrain</a:t>
                </a:r>
                <a:r>
                  <a:rPr lang="en-US" sz="1800" dirty="0"/>
                  <a:t>;</a:t>
                </a:r>
              </a:p>
              <a:p>
                <a:r>
                  <a:rPr lang="en-US" sz="1800" dirty="0"/>
                  <a:t>};</a:t>
                </a:r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4950405" y="4011116"/>
              <a:ext cx="2081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00"/>
                  </a:solidFill>
                </a:rPr>
                <a:t>Stomach myBelly;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96279" name="Rectangle 23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Advanced Class Composition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>
                  <a:solidFill>
                    <a:srgbClr val="0000CC"/>
                  </a:solidFill>
                </a:rPr>
                <a:t> </a:t>
              </a:r>
              <a:endParaRPr lang="en-US" sz="1800" dirty="0">
                <a:solidFill>
                  <a:srgbClr val="0000CC"/>
                </a:solidFill>
              </a:endParaRPr>
            </a:p>
          </p:txBody>
        </p:sp>
        <p:sp>
          <p:nvSpPr>
            <p:cNvPr id="28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116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00CC"/>
                  </a:solidFill>
                </a:rPr>
                <a:t>   ~Stomach() { </a:t>
              </a:r>
              <a:r>
                <a:rPr lang="en-US" sz="1800" dirty="0" err="1">
                  <a:solidFill>
                    <a:srgbClr val="FF0000"/>
                  </a:solidFill>
                </a:rPr>
                <a:t>cout</a:t>
              </a:r>
              <a:r>
                <a:rPr lang="en-US" sz="1800" dirty="0">
                  <a:solidFill>
                    <a:srgbClr val="FF0000"/>
                  </a:solidFill>
                </a:rPr>
                <a:t> &lt;&lt; “Fart!\n”; </a:t>
              </a:r>
              <a:r>
                <a:rPr lang="en-US" sz="1800" dirty="0">
                  <a:solidFill>
                    <a:srgbClr val="0000CC"/>
                  </a:solidFill>
                </a:rPr>
                <a:t> 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>
                  <a:solidFill>
                    <a:srgbClr val="000099"/>
                  </a:solidFill>
                </a:rPr>
                <a:t>   void eat()  { </a:t>
              </a:r>
              <a:r>
                <a:rPr lang="en-US" sz="1900" dirty="0" err="1">
                  <a:solidFill>
                    <a:srgbClr val="FF3300"/>
                  </a:solidFill>
                </a:rPr>
                <a:t>myGas</a:t>
              </a:r>
              <a:r>
                <a:rPr lang="en-US" sz="1900" dirty="0">
                  <a:solidFill>
                    <a:srgbClr val="FF3300"/>
                  </a:solidFill>
                </a:rPr>
                <a:t> 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private: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>
                  <a:solidFill>
                    <a:srgbClr val="000099"/>
                  </a:solidFill>
                </a:rPr>
                <a:t>myGas</a:t>
              </a:r>
              <a:r>
                <a:rPr lang="en-US" sz="1800" dirty="0">
                  <a:solidFill>
                    <a:srgbClr val="000099"/>
                  </a:solidFill>
                </a:rPr>
                <a:t>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startGas</a:t>
              </a:r>
              <a:r>
                <a:rPr lang="en-US" dirty="0">
                  <a:solidFill>
                    <a:schemeClr val="accent2"/>
                  </a:solidFill>
                </a:rPr>
                <a:t>) </a:t>
              </a:r>
            </a:p>
            <a:p>
              <a:r>
                <a:rPr lang="en-US" sz="1400" dirty="0"/>
                <a:t>  {</a:t>
              </a:r>
            </a:p>
            <a:p>
              <a:r>
                <a:rPr lang="en-US" dirty="0"/>
                <a:t>     </a:t>
              </a:r>
              <a:r>
                <a:rPr lang="en-US" dirty="0" err="1"/>
                <a:t>myGas</a:t>
              </a:r>
              <a:r>
                <a:rPr lang="en-US" dirty="0"/>
                <a:t> = </a:t>
              </a:r>
              <a:r>
                <a:rPr lang="en-US" dirty="0" err="1"/>
                <a:t>startGas</a:t>
              </a:r>
              <a:r>
                <a:rPr lang="en-US" dirty="0"/>
                <a:t>;</a:t>
              </a:r>
            </a:p>
            <a:p>
              <a:r>
                <a:rPr lang="en-US" sz="1400" dirty="0"/>
                <a:t>  }</a:t>
              </a:r>
            </a:p>
          </p:txBody>
        </p:sp>
      </p:grpSp>
      <p:sp>
        <p:nvSpPr>
          <p:cNvPr id="39" name="Rectangle 38"/>
          <p:cNvSpPr/>
          <p:nvPr/>
        </p:nvSpPr>
        <p:spPr>
          <a:xfrm>
            <a:off x="4903169" y="2574427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 { </a:t>
            </a:r>
          </a:p>
          <a:p>
            <a:r>
              <a:rPr lang="en-US" sz="1800"/>
              <a:t>     myBelly.</a:t>
            </a:r>
            <a:r>
              <a:rPr lang="en-US" sz="1800" dirty="0" err="1"/>
              <a:t>eat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800" dirty="0"/>
              <a:t>     </a:t>
            </a:r>
            <a:r>
              <a:rPr lang="en-US" sz="1800" dirty="0" err="1"/>
              <a:t>myBrain.think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200" b="1" dirty="0"/>
              <a:t> }</a:t>
            </a:r>
          </a:p>
          <a:p>
            <a:r>
              <a:rPr lang="en-US" sz="1000" dirty="0"/>
              <a:t> </a:t>
            </a:r>
            <a:endParaRPr lang="en-US" sz="18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5200680" y="2301140"/>
            <a:ext cx="3543083" cy="338555"/>
            <a:chOff x="5200680" y="2299411"/>
            <a:chExt cx="3543083" cy="338555"/>
          </a:xfrm>
        </p:grpSpPr>
        <p:sp>
          <p:nvSpPr>
            <p:cNvPr id="41" name="Rectangle 40"/>
            <p:cNvSpPr/>
            <p:nvPr/>
          </p:nvSpPr>
          <p:spPr bwMode="auto">
            <a:xfrm>
              <a:off x="5200680" y="2299411"/>
              <a:ext cx="3526539" cy="311189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63323" y="2299412"/>
              <a:ext cx="34804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1600" dirty="0">
                  <a:solidFill>
                    <a:srgbClr val="7030A0"/>
                  </a:solidFill>
                </a:rPr>
                <a:t> </a:t>
              </a:r>
              <a:r>
                <a:rPr lang="en-US" sz="600" dirty="0"/>
                <a:t> </a:t>
              </a:r>
              <a:r>
                <a:rPr lang="en-US" sz="1600" dirty="0"/>
                <a:t>default constructor</a:t>
              </a:r>
            </a:p>
          </p:txBody>
        </p:sp>
      </p:grpSp>
      <p:sp>
        <p:nvSpPr>
          <p:cNvPr id="96272" name="Text Box 16"/>
          <p:cNvSpPr txBox="1">
            <a:spLocks noChangeArrowheads="1"/>
          </p:cNvSpPr>
          <p:nvPr/>
        </p:nvSpPr>
        <p:spPr bwMode="auto">
          <a:xfrm>
            <a:off x="5156247" y="1960460"/>
            <a:ext cx="155523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: </a:t>
            </a:r>
            <a:r>
              <a:rPr lang="en-US" sz="1800">
                <a:solidFill>
                  <a:srgbClr val="339933"/>
                </a:solidFill>
              </a:rPr>
              <a:t>myBelly</a:t>
            </a:r>
            <a:r>
              <a:rPr lang="en-US" sz="1800"/>
              <a:t>(</a:t>
            </a:r>
            <a:r>
              <a:rPr lang="en-US" sz="1800" dirty="0">
                <a:solidFill>
                  <a:srgbClr val="FF0000"/>
                </a:solidFill>
              </a:rPr>
              <a:t>10</a:t>
            </a:r>
            <a:r>
              <a:rPr lang="en-US" sz="1800" dirty="0"/>
              <a:t>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39261" y="5061030"/>
            <a:ext cx="382515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We can also use the </a:t>
            </a:r>
            <a:r>
              <a:rPr lang="en-US" dirty="0">
                <a:solidFill>
                  <a:srgbClr val="FF0000"/>
                </a:solidFill>
              </a:rPr>
              <a:t>initializer list </a:t>
            </a:r>
            <a:r>
              <a:rPr lang="en-US" dirty="0"/>
              <a:t>for more than just one embedded variable!</a:t>
            </a:r>
          </a:p>
        </p:txBody>
      </p:sp>
      <p:grpSp>
        <p:nvGrpSpPr>
          <p:cNvPr id="24" name="Group 12"/>
          <p:cNvGrpSpPr>
            <a:grpSpLocks/>
          </p:cNvGrpSpPr>
          <p:nvPr/>
        </p:nvGrpSpPr>
        <p:grpSpPr bwMode="auto">
          <a:xfrm>
            <a:off x="5787897" y="4996298"/>
            <a:ext cx="3334306" cy="2000727"/>
            <a:chOff x="3152" y="942"/>
            <a:chExt cx="2448" cy="1584"/>
          </a:xfrm>
        </p:grpSpPr>
        <p:sp>
          <p:nvSpPr>
            <p:cNvPr id="25" name="Rectangle 13"/>
            <p:cNvSpPr>
              <a:spLocks noChangeArrowheads="1"/>
            </p:cNvSpPr>
            <p:nvPr/>
          </p:nvSpPr>
          <p:spPr bwMode="auto">
            <a:xfrm>
              <a:off x="3168" y="960"/>
              <a:ext cx="2352" cy="1369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Rectangle 14"/>
            <p:cNvSpPr>
              <a:spLocks noChangeArrowheads="1"/>
            </p:cNvSpPr>
            <p:nvPr/>
          </p:nvSpPr>
          <p:spPr bwMode="auto">
            <a:xfrm>
              <a:off x="3152" y="942"/>
              <a:ext cx="2448" cy="15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sz="1800" dirty="0">
                  <a:cs typeface="Courier New" pitchFamily="49" charset="0"/>
                </a:rPr>
                <a:t>int main()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{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    </a:t>
              </a:r>
              <a:r>
                <a:rPr lang="en-US" sz="1800" dirty="0" err="1">
                  <a:cs typeface="Courier New" pitchFamily="49" charset="0"/>
                </a:rPr>
                <a:t>HungryNerd</a:t>
              </a:r>
              <a:r>
                <a:rPr lang="en-US" sz="1800" dirty="0">
                  <a:cs typeface="Courier New" pitchFamily="49" charset="0"/>
                </a:rPr>
                <a:t>   </a:t>
              </a:r>
              <a:r>
                <a:rPr lang="en-US" sz="1800" dirty="0" err="1">
                  <a:cs typeface="Courier New" pitchFamily="49" charset="0"/>
                </a:rPr>
                <a:t>carey</a:t>
              </a:r>
              <a:r>
                <a:rPr lang="en-US" sz="1800" dirty="0">
                  <a:cs typeface="Courier New" pitchFamily="49" charset="0"/>
                </a:rPr>
                <a:t>;</a:t>
              </a:r>
            </a:p>
            <a:p>
              <a:pPr eaLnBrk="0" hangingPunct="0"/>
              <a:endParaRPr lang="en-US" sz="1600" dirty="0">
                <a:cs typeface="Courier New" pitchFamily="49" charset="0"/>
              </a:endParaRPr>
            </a:p>
            <a:p>
              <a:pPr eaLnBrk="0" hangingPunct="0"/>
              <a:r>
                <a:rPr lang="en-US" sz="1800" dirty="0"/>
                <a:t>    ...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}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 </a:t>
              </a:r>
              <a:endParaRPr lang="en-US" sz="1800" dirty="0"/>
            </a:p>
          </p:txBody>
        </p:sp>
      </p:grpSp>
      <p:sp>
        <p:nvSpPr>
          <p:cNvPr id="36" name="Line 57"/>
          <p:cNvSpPr>
            <a:spLocks noChangeShapeType="1"/>
          </p:cNvSpPr>
          <p:nvPr/>
        </p:nvSpPr>
        <p:spPr bwMode="auto">
          <a:xfrm>
            <a:off x="5828744" y="57331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47855" y="1231991"/>
            <a:ext cx="4572000" cy="3411212"/>
            <a:chOff x="7631575" y="2833422"/>
            <a:chExt cx="4572000" cy="3411212"/>
          </a:xfrm>
        </p:grpSpPr>
        <p:sp>
          <p:nvSpPr>
            <p:cNvPr id="65" name="Rectangle 20"/>
            <p:cNvSpPr>
              <a:spLocks noChangeArrowheads="1"/>
            </p:cNvSpPr>
            <p:nvPr/>
          </p:nvSpPr>
          <p:spPr bwMode="auto">
            <a:xfrm>
              <a:off x="7638786" y="2833422"/>
              <a:ext cx="4085858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631575" y="2844997"/>
              <a:ext cx="4572000" cy="21005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Brain </a:t>
              </a:r>
              <a:br>
                <a:rPr lang="en-US" dirty="0">
                  <a:solidFill>
                    <a:srgbClr val="6600CC"/>
                  </a:solidFill>
                </a:rPr>
              </a:br>
              <a:r>
                <a:rPr lang="en-US" sz="1600" dirty="0"/>
                <a:t>{</a:t>
              </a:r>
              <a:endParaRPr lang="en-US" sz="1200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    Brain()        </a:t>
              </a:r>
              <a:r>
                <a:rPr lang="en-US" dirty="0">
                  <a:solidFill>
                    <a:srgbClr val="FF0000"/>
                  </a:solidFill>
                </a:rPr>
                <a:t>{ </a:t>
              </a:r>
              <a:r>
                <a:rPr lang="en-US" dirty="0" err="1">
                  <a:solidFill>
                    <a:srgbClr val="FF0000"/>
                  </a:solidFill>
                </a:rPr>
                <a:t>myIQ</a:t>
              </a:r>
              <a:r>
                <a:rPr lang="en-US" dirty="0">
                  <a:solidFill>
                    <a:srgbClr val="FF0000"/>
                  </a:solidFill>
                </a:rPr>
                <a:t> = 100; }</a:t>
              </a:r>
            </a:p>
            <a:p>
              <a:r>
                <a:rPr lang="en-US" dirty="0"/>
                <a:t>    void think() { </a:t>
              </a:r>
              <a:r>
                <a:rPr lang="en-US" dirty="0" err="1"/>
                <a:t>myIQ</a:t>
              </a:r>
              <a:r>
                <a:rPr lang="en-US" dirty="0"/>
                <a:t> += 10; }</a:t>
              </a:r>
            </a:p>
            <a:p>
              <a:br>
                <a:rPr lang="en-US" sz="1050" b="1" dirty="0"/>
              </a:br>
              <a:r>
                <a:rPr lang="en-US" sz="1400" b="1" dirty="0"/>
                <a:t>};</a:t>
              </a:r>
              <a:br>
                <a:rPr lang="en-US" sz="1400" b="1" dirty="0"/>
              </a:br>
              <a:endParaRPr lang="en-US" sz="1400" b="1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446753" y="4072174"/>
            <a:ext cx="4572000" cy="2962349"/>
            <a:chOff x="7631575" y="2844997"/>
            <a:chExt cx="4572000" cy="2962349"/>
          </a:xfrm>
        </p:grpSpPr>
        <p:sp>
          <p:nvSpPr>
            <p:cNvPr id="80" name="Rectangle 20"/>
            <p:cNvSpPr>
              <a:spLocks noChangeArrowheads="1"/>
            </p:cNvSpPr>
            <p:nvPr/>
          </p:nvSpPr>
          <p:spPr bwMode="auto">
            <a:xfrm>
              <a:off x="7688664" y="2899926"/>
              <a:ext cx="3632902" cy="2505966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7631575" y="2844997"/>
              <a:ext cx="4572000" cy="296234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class </a:t>
              </a:r>
              <a:r>
                <a:rPr lang="en-US" dirty="0">
                  <a:solidFill>
                    <a:srgbClr val="6600CC"/>
                  </a:solidFill>
                </a:rPr>
                <a:t>Brain </a:t>
              </a:r>
              <a:br>
                <a:rPr lang="en-US" dirty="0">
                  <a:solidFill>
                    <a:srgbClr val="6600CC"/>
                  </a:solidFill>
                </a:rPr>
              </a:br>
              <a:r>
                <a:rPr lang="en-US" sz="1400" b="1" dirty="0"/>
                <a:t>{</a:t>
              </a:r>
              <a:endParaRPr lang="en-US" sz="1100" b="1" dirty="0"/>
            </a:p>
            <a:p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</a:rPr>
                <a:t>public: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    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Brain(</a:t>
              </a:r>
              <a:r>
                <a:rPr lang="en-US" dirty="0" err="1">
                  <a:solidFill>
                    <a:srgbClr val="FF0000"/>
                  </a:solidFill>
                </a:rPr>
                <a:t>int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startIQ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)</a:t>
              </a:r>
              <a:br>
                <a:rPr lang="en-US" dirty="0">
                  <a:solidFill>
                    <a:srgbClr val="FF0000"/>
                  </a:solidFill>
                </a:rPr>
              </a:br>
              <a:r>
                <a:rPr lang="en-US" sz="1600" dirty="0"/>
                <a:t>      { </a:t>
              </a:r>
              <a:br>
                <a:rPr lang="en-US" sz="2400" dirty="0">
                  <a:solidFill>
                    <a:srgbClr val="FF0000"/>
                  </a:solidFill>
                </a:rPr>
              </a:br>
              <a:r>
                <a:rPr lang="en-US" dirty="0">
                  <a:solidFill>
                    <a:srgbClr val="FF0000"/>
                  </a:solidFill>
                </a:rPr>
                <a:t>        </a:t>
              </a:r>
              <a:r>
                <a:rPr lang="en-US" dirty="0" err="1">
                  <a:solidFill>
                    <a:srgbClr val="FF0000"/>
                  </a:solidFill>
                </a:rPr>
                <a:t>myIQ</a:t>
              </a:r>
              <a:r>
                <a:rPr lang="en-US" dirty="0">
                  <a:solidFill>
                    <a:srgbClr val="FF0000"/>
                  </a:solidFill>
                </a:rPr>
                <a:t> = </a:t>
              </a:r>
              <a:r>
                <a:rPr lang="en-US" dirty="0" err="1">
                  <a:solidFill>
                    <a:srgbClr val="FF0000"/>
                  </a:solidFill>
                </a:rPr>
                <a:t>startIQ</a:t>
              </a:r>
              <a:r>
                <a:rPr lang="en-US" dirty="0">
                  <a:solidFill>
                    <a:srgbClr val="FF0000"/>
                  </a:solidFill>
                </a:rPr>
                <a:t>; </a:t>
              </a:r>
              <a:br>
                <a:rPr lang="en-US" dirty="0">
                  <a:solidFill>
                    <a:srgbClr val="FF0000"/>
                  </a:solidFill>
                </a:rPr>
              </a:br>
              <a:r>
                <a:rPr lang="en-US" dirty="0"/>
                <a:t> </a:t>
              </a:r>
              <a:r>
                <a:rPr lang="en-US" sz="1600" dirty="0"/>
                <a:t>     }</a:t>
              </a:r>
            </a:p>
            <a:p>
              <a:r>
                <a:rPr lang="en-US" dirty="0"/>
                <a:t>    void think() { </a:t>
              </a:r>
              <a:r>
                <a:rPr lang="en-US" dirty="0" err="1"/>
                <a:t>myIQ</a:t>
              </a:r>
              <a:r>
                <a:rPr lang="en-US" dirty="0"/>
                <a:t> += 10; }</a:t>
              </a:r>
            </a:p>
            <a:p>
              <a:br>
                <a:rPr lang="en-US" sz="1050" b="1" dirty="0"/>
              </a:br>
              <a:r>
                <a:rPr lang="en-US" sz="1400" b="1" dirty="0"/>
                <a:t>};</a:t>
              </a:r>
              <a:br>
                <a:rPr lang="en-US" sz="1400" b="1" dirty="0"/>
              </a:br>
              <a:endParaRPr lang="en-US" sz="1400" b="1" dirty="0"/>
            </a:p>
          </p:txBody>
        </p:sp>
      </p:grpSp>
      <p:sp>
        <p:nvSpPr>
          <p:cNvPr id="82" name="AutoShape 24"/>
          <p:cNvSpPr>
            <a:spLocks noChangeArrowheads="1"/>
          </p:cNvSpPr>
          <p:nvPr/>
        </p:nvSpPr>
        <p:spPr bwMode="auto">
          <a:xfrm>
            <a:off x="1886191" y="3193314"/>
            <a:ext cx="2748562" cy="1015900"/>
          </a:xfrm>
          <a:prstGeom prst="wedgeRoundRectCallout">
            <a:avLst>
              <a:gd name="adj1" fmla="val -41181"/>
              <a:gd name="adj2" fmla="val 120549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So now our Brain class requires a constructor parameter too!</a:t>
            </a:r>
          </a:p>
        </p:txBody>
      </p:sp>
      <p:sp>
        <p:nvSpPr>
          <p:cNvPr id="83" name="AutoShape 24"/>
          <p:cNvSpPr>
            <a:spLocks noChangeArrowheads="1"/>
          </p:cNvSpPr>
          <p:nvPr/>
        </p:nvSpPr>
        <p:spPr bwMode="auto">
          <a:xfrm>
            <a:off x="6245719" y="227665"/>
            <a:ext cx="2748562" cy="1361639"/>
          </a:xfrm>
          <a:prstGeom prst="wedgeRoundRectCallout">
            <a:avLst>
              <a:gd name="adj1" fmla="val -31200"/>
              <a:gd name="adj2" fmla="val 107921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So C++’s implicit call to the default constructor </a:t>
            </a:r>
            <a:r>
              <a:rPr lang="en-US" sz="1700" dirty="0">
                <a:solidFill>
                  <a:srgbClr val="FF0000"/>
                </a:solidFill>
              </a:rPr>
              <a:t>will no longer work</a:t>
            </a:r>
            <a:r>
              <a:rPr lang="en-US" sz="1700" dirty="0"/>
              <a:t>!</a:t>
            </a:r>
            <a:br>
              <a:rPr lang="en-US" sz="1700" dirty="0"/>
            </a:br>
            <a:endParaRPr lang="en-US" sz="700" dirty="0"/>
          </a:p>
          <a:p>
            <a:pPr algn="ctr"/>
            <a:r>
              <a:rPr lang="en-US" sz="1700" dirty="0"/>
              <a:t>Let’s fix it!</a:t>
            </a:r>
          </a:p>
        </p:txBody>
      </p:sp>
      <p:sp>
        <p:nvSpPr>
          <p:cNvPr id="84" name="Text Box 16"/>
          <p:cNvSpPr txBox="1">
            <a:spLocks noChangeArrowheads="1"/>
          </p:cNvSpPr>
          <p:nvPr/>
        </p:nvSpPr>
        <p:spPr bwMode="auto">
          <a:xfrm>
            <a:off x="6544880" y="1960460"/>
            <a:ext cx="173316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, </a:t>
            </a:r>
            <a:r>
              <a:rPr lang="en-US" sz="1800" dirty="0" err="1">
                <a:solidFill>
                  <a:srgbClr val="339933"/>
                </a:solidFill>
              </a:rPr>
              <a:t>myBrain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FF0000"/>
                </a:solidFill>
              </a:rPr>
              <a:t>150</a:t>
            </a:r>
            <a:r>
              <a:rPr lang="en-US" sz="1800" dirty="0"/>
              <a:t>)</a:t>
            </a:r>
          </a:p>
        </p:txBody>
      </p:sp>
      <p:sp>
        <p:nvSpPr>
          <p:cNvPr id="85" name="AutoShape 24"/>
          <p:cNvSpPr>
            <a:spLocks noChangeArrowheads="1"/>
          </p:cNvSpPr>
          <p:nvPr/>
        </p:nvSpPr>
        <p:spPr bwMode="auto">
          <a:xfrm>
            <a:off x="3007895" y="155621"/>
            <a:ext cx="3417243" cy="1361639"/>
          </a:xfrm>
          <a:prstGeom prst="wedgeRoundRectCallout">
            <a:avLst>
              <a:gd name="adj1" fmla="val 46780"/>
              <a:gd name="adj2" fmla="val 88996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Our new initializer list explicitly calls both </a:t>
            </a:r>
            <a:r>
              <a:rPr lang="en-US" sz="1700" dirty="0">
                <a:solidFill>
                  <a:srgbClr val="FF0000"/>
                </a:solidFill>
              </a:rPr>
              <a:t>Stomach’s </a:t>
            </a:r>
            <a:r>
              <a:rPr lang="en-US" sz="1700" dirty="0"/>
              <a:t>and </a:t>
            </a:r>
            <a:r>
              <a:rPr lang="en-US" sz="1700" dirty="0">
                <a:solidFill>
                  <a:srgbClr val="FF0000"/>
                </a:solidFill>
              </a:rPr>
              <a:t>Brain’s</a:t>
            </a:r>
            <a:r>
              <a:rPr lang="en-US" sz="1700" dirty="0"/>
              <a:t> constructors with parameters!</a:t>
            </a:r>
          </a:p>
        </p:txBody>
      </p:sp>
      <p:sp>
        <p:nvSpPr>
          <p:cNvPr id="86" name="Line 57"/>
          <p:cNvSpPr>
            <a:spLocks noChangeShapeType="1"/>
          </p:cNvSpPr>
          <p:nvPr/>
        </p:nvSpPr>
        <p:spPr bwMode="auto">
          <a:xfrm>
            <a:off x="4766516" y="189543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4609814" y="3362365"/>
            <a:ext cx="4378486" cy="1600475"/>
          </a:xfrm>
          <a:prstGeom prst="rect">
            <a:avLst/>
          </a:prstGeom>
          <a:solidFill>
            <a:srgbClr val="FFFFFF">
              <a:alpha val="9490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8" name="Rectangle 43">
            <a:extLst>
              <a:ext uri="{FF2B5EF4-FFF2-40B4-BE49-F238E27FC236}">
                <a16:creationId xmlns:a16="http://schemas.microsoft.com/office/drawing/2014/main" id="{629D26E2-2501-4A17-8702-3E3F35266E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4274" y="3504870"/>
            <a:ext cx="1849438" cy="142944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400" b="1" dirty="0"/>
              <a:t> </a:t>
            </a:r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</p:txBody>
      </p:sp>
      <p:grpSp>
        <p:nvGrpSpPr>
          <p:cNvPr id="87" name="Group 42"/>
          <p:cNvGrpSpPr>
            <a:grpSpLocks/>
          </p:cNvGrpSpPr>
          <p:nvPr/>
        </p:nvGrpSpPr>
        <p:grpSpPr bwMode="auto">
          <a:xfrm>
            <a:off x="5369249" y="3362366"/>
            <a:ext cx="2684463" cy="1575436"/>
            <a:chOff x="4110" y="264"/>
            <a:chExt cx="1691" cy="1295"/>
          </a:xfrm>
        </p:grpSpPr>
        <p:sp>
          <p:nvSpPr>
            <p:cNvPr id="88" name="Rectangle 43"/>
            <p:cNvSpPr>
              <a:spLocks noChangeArrowheads="1"/>
            </p:cNvSpPr>
            <p:nvPr/>
          </p:nvSpPr>
          <p:spPr bwMode="auto">
            <a:xfrm>
              <a:off x="4636" y="384"/>
              <a:ext cx="1165" cy="11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400" b="1"/>
                <a:t> </a:t>
              </a:r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  <a:p>
              <a:pPr algn="ctr"/>
              <a:endParaRPr lang="en-US" sz="2400" b="1"/>
            </a:p>
          </p:txBody>
        </p:sp>
        <p:sp>
          <p:nvSpPr>
            <p:cNvPr id="89" name="Text Box 47"/>
            <p:cNvSpPr txBox="1">
              <a:spLocks noChangeArrowheads="1"/>
            </p:cNvSpPr>
            <p:nvPr/>
          </p:nvSpPr>
          <p:spPr bwMode="auto">
            <a:xfrm>
              <a:off x="4110" y="264"/>
              <a:ext cx="67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/>
                <a:t>carey</a:t>
              </a:r>
              <a:r>
                <a:rPr lang="en-US" dirty="0"/>
                <a:t>   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6197086" y="3496777"/>
            <a:ext cx="1767366" cy="686226"/>
            <a:chOff x="4615719" y="6383787"/>
            <a:chExt cx="1767366" cy="686226"/>
          </a:xfrm>
        </p:grpSpPr>
        <p:grpSp>
          <p:nvGrpSpPr>
            <p:cNvPr id="91" name="Group 42"/>
            <p:cNvGrpSpPr>
              <a:grpSpLocks/>
            </p:cNvGrpSpPr>
            <p:nvPr/>
          </p:nvGrpSpPr>
          <p:grpSpPr bwMode="auto">
            <a:xfrm>
              <a:off x="4615719" y="6393611"/>
              <a:ext cx="1755778" cy="676402"/>
              <a:chOff x="4098" y="344"/>
              <a:chExt cx="1106" cy="556"/>
            </a:xfrm>
          </p:grpSpPr>
          <p:sp>
            <p:nvSpPr>
              <p:cNvPr id="95" name="Rectangle 43"/>
              <p:cNvSpPr>
                <a:spLocks noChangeArrowheads="1"/>
              </p:cNvSpPr>
              <p:nvPr/>
            </p:nvSpPr>
            <p:spPr bwMode="auto">
              <a:xfrm>
                <a:off x="4636" y="384"/>
                <a:ext cx="568" cy="51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96" name="Text Box 47"/>
              <p:cNvSpPr txBox="1">
                <a:spLocks noChangeArrowheads="1"/>
              </p:cNvSpPr>
              <p:nvPr/>
            </p:nvSpPr>
            <p:spPr bwMode="auto">
              <a:xfrm>
                <a:off x="4098" y="344"/>
                <a:ext cx="575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/>
                  <a:t>myBelly</a:t>
                </a:r>
                <a:endParaRPr lang="en-US" dirty="0"/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5510730" y="6383787"/>
              <a:ext cx="872355" cy="625155"/>
              <a:chOff x="8477232" y="6321101"/>
              <a:chExt cx="872355" cy="625155"/>
            </a:xfrm>
          </p:grpSpPr>
          <p:sp>
            <p:nvSpPr>
              <p:cNvPr id="93" name="Rectangle 43"/>
              <p:cNvSpPr>
                <a:spLocks noChangeArrowheads="1"/>
              </p:cNvSpPr>
              <p:nvPr/>
            </p:nvSpPr>
            <p:spPr bwMode="auto">
              <a:xfrm>
                <a:off x="8602208" y="6632386"/>
                <a:ext cx="578774" cy="313870"/>
              </a:xfrm>
              <a:prstGeom prst="rect">
                <a:avLst/>
              </a:prstGeom>
              <a:solidFill>
                <a:srgbClr val="FEE4C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94" name="Text Box 47"/>
              <p:cNvSpPr txBox="1">
                <a:spLocks noChangeArrowheads="1"/>
              </p:cNvSpPr>
              <p:nvPr/>
            </p:nvSpPr>
            <p:spPr bwMode="auto">
              <a:xfrm>
                <a:off x="8477232" y="6321101"/>
                <a:ext cx="872355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 err="1"/>
                  <a:t>myGas</a:t>
                </a:r>
                <a:endParaRPr lang="en-US" sz="1800" dirty="0"/>
              </a:p>
            </p:txBody>
          </p:sp>
        </p:grpSp>
      </p:grpSp>
      <p:sp>
        <p:nvSpPr>
          <p:cNvPr id="97" name="Rectangle 96"/>
          <p:cNvSpPr/>
          <p:nvPr/>
        </p:nvSpPr>
        <p:spPr>
          <a:xfrm>
            <a:off x="7227801" y="3716312"/>
            <a:ext cx="5661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10</a:t>
            </a:r>
            <a:endParaRPr lang="en-US" sz="2800" dirty="0"/>
          </a:p>
        </p:txBody>
      </p:sp>
      <p:grpSp>
        <p:nvGrpSpPr>
          <p:cNvPr id="98" name="Group 97"/>
          <p:cNvGrpSpPr/>
          <p:nvPr/>
        </p:nvGrpSpPr>
        <p:grpSpPr>
          <a:xfrm>
            <a:off x="6172922" y="4193232"/>
            <a:ext cx="1773241" cy="686226"/>
            <a:chOff x="4598257" y="6383787"/>
            <a:chExt cx="1773241" cy="686226"/>
          </a:xfrm>
        </p:grpSpPr>
        <p:grpSp>
          <p:nvGrpSpPr>
            <p:cNvPr id="99" name="Group 42"/>
            <p:cNvGrpSpPr>
              <a:grpSpLocks/>
            </p:cNvGrpSpPr>
            <p:nvPr/>
          </p:nvGrpSpPr>
          <p:grpSpPr bwMode="auto">
            <a:xfrm>
              <a:off x="4598257" y="6393611"/>
              <a:ext cx="1773241" cy="676402"/>
              <a:chOff x="4087" y="344"/>
              <a:chExt cx="1117" cy="556"/>
            </a:xfrm>
          </p:grpSpPr>
          <p:sp>
            <p:nvSpPr>
              <p:cNvPr id="103" name="Rectangle 43"/>
              <p:cNvSpPr>
                <a:spLocks noChangeArrowheads="1"/>
              </p:cNvSpPr>
              <p:nvPr/>
            </p:nvSpPr>
            <p:spPr bwMode="auto">
              <a:xfrm>
                <a:off x="4636" y="384"/>
                <a:ext cx="568" cy="51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104" name="Text Box 47"/>
              <p:cNvSpPr txBox="1">
                <a:spLocks noChangeArrowheads="1"/>
              </p:cNvSpPr>
              <p:nvPr/>
            </p:nvSpPr>
            <p:spPr bwMode="auto">
              <a:xfrm>
                <a:off x="4087" y="344"/>
                <a:ext cx="599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 err="1"/>
                  <a:t>myBrain</a:t>
                </a:r>
                <a:endParaRPr lang="en-US" dirty="0"/>
              </a:p>
            </p:txBody>
          </p:sp>
        </p:grpSp>
        <p:grpSp>
          <p:nvGrpSpPr>
            <p:cNvPr id="100" name="Group 99"/>
            <p:cNvGrpSpPr/>
            <p:nvPr/>
          </p:nvGrpSpPr>
          <p:grpSpPr>
            <a:xfrm>
              <a:off x="5540386" y="6383787"/>
              <a:ext cx="813044" cy="625155"/>
              <a:chOff x="8506888" y="6321101"/>
              <a:chExt cx="813044" cy="625155"/>
            </a:xfrm>
          </p:grpSpPr>
          <p:sp>
            <p:nvSpPr>
              <p:cNvPr id="101" name="Rectangle 43"/>
              <p:cNvSpPr>
                <a:spLocks noChangeArrowheads="1"/>
              </p:cNvSpPr>
              <p:nvPr/>
            </p:nvSpPr>
            <p:spPr bwMode="auto">
              <a:xfrm>
                <a:off x="8602208" y="6632386"/>
                <a:ext cx="578774" cy="313870"/>
              </a:xfrm>
              <a:prstGeom prst="rect">
                <a:avLst/>
              </a:prstGeom>
              <a:solidFill>
                <a:srgbClr val="FEE4C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102" name="Text Box 47"/>
              <p:cNvSpPr txBox="1">
                <a:spLocks noChangeArrowheads="1"/>
              </p:cNvSpPr>
              <p:nvPr/>
            </p:nvSpPr>
            <p:spPr bwMode="auto">
              <a:xfrm>
                <a:off x="8506888" y="6321101"/>
                <a:ext cx="813044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 err="1"/>
                  <a:t>myIQ</a:t>
                </a:r>
                <a:endParaRPr lang="en-US" sz="1800" dirty="0"/>
              </a:p>
            </p:txBody>
          </p:sp>
        </p:grpSp>
      </p:grpSp>
      <p:sp>
        <p:nvSpPr>
          <p:cNvPr id="105" name="Rectangle 104"/>
          <p:cNvSpPr/>
          <p:nvPr/>
        </p:nvSpPr>
        <p:spPr>
          <a:xfrm>
            <a:off x="7103672" y="4426603"/>
            <a:ext cx="785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150</a:t>
            </a:r>
            <a:endParaRPr lang="en-US" sz="2800" dirty="0"/>
          </a:p>
        </p:txBody>
      </p:sp>
      <p:sp>
        <p:nvSpPr>
          <p:cNvPr id="106" name="Line 57"/>
          <p:cNvSpPr>
            <a:spLocks noChangeShapeType="1"/>
          </p:cNvSpPr>
          <p:nvPr/>
        </p:nvSpPr>
        <p:spPr bwMode="auto">
          <a:xfrm>
            <a:off x="5064449" y="215869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192091" y="1948436"/>
            <a:ext cx="4571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</a:t>
            </a:r>
            <a:endParaRPr lang="en-US" dirty="0"/>
          </a:p>
        </p:txBody>
      </p:sp>
      <p:sp>
        <p:nvSpPr>
          <p:cNvPr id="108" name="Line 57"/>
          <p:cNvSpPr>
            <a:spLocks noChangeShapeType="1"/>
          </p:cNvSpPr>
          <p:nvPr/>
        </p:nvSpPr>
        <p:spPr bwMode="auto">
          <a:xfrm>
            <a:off x="243815" y="17772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9" name="Line 57"/>
          <p:cNvSpPr>
            <a:spLocks noChangeShapeType="1"/>
          </p:cNvSpPr>
          <p:nvPr/>
        </p:nvSpPr>
        <p:spPr bwMode="auto">
          <a:xfrm>
            <a:off x="531965" y="231054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0" name="Line 57"/>
          <p:cNvSpPr>
            <a:spLocks noChangeShapeType="1"/>
          </p:cNvSpPr>
          <p:nvPr/>
        </p:nvSpPr>
        <p:spPr bwMode="auto">
          <a:xfrm>
            <a:off x="243815" y="257442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1" name="Line 57"/>
          <p:cNvSpPr>
            <a:spLocks noChangeShapeType="1"/>
          </p:cNvSpPr>
          <p:nvPr/>
        </p:nvSpPr>
        <p:spPr bwMode="auto">
          <a:xfrm>
            <a:off x="7123836" y="1763145"/>
            <a:ext cx="205992" cy="26458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7607268" y="1940123"/>
            <a:ext cx="6142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150</a:t>
            </a:r>
            <a:endParaRPr lang="en-US" dirty="0"/>
          </a:p>
        </p:txBody>
      </p:sp>
      <p:sp>
        <p:nvSpPr>
          <p:cNvPr id="113" name="Line 57"/>
          <p:cNvSpPr>
            <a:spLocks noChangeShapeType="1"/>
          </p:cNvSpPr>
          <p:nvPr/>
        </p:nvSpPr>
        <p:spPr bwMode="auto">
          <a:xfrm>
            <a:off x="540302" y="500323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4" name="Line 57"/>
          <p:cNvSpPr>
            <a:spLocks noChangeShapeType="1"/>
          </p:cNvSpPr>
          <p:nvPr/>
        </p:nvSpPr>
        <p:spPr bwMode="auto">
          <a:xfrm>
            <a:off x="836765" y="5581560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5" name="Line 57"/>
          <p:cNvSpPr>
            <a:spLocks noChangeShapeType="1"/>
          </p:cNvSpPr>
          <p:nvPr/>
        </p:nvSpPr>
        <p:spPr bwMode="auto">
          <a:xfrm>
            <a:off x="622635" y="589757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6" name="Line 57"/>
          <p:cNvSpPr>
            <a:spLocks noChangeShapeType="1"/>
          </p:cNvSpPr>
          <p:nvPr/>
        </p:nvSpPr>
        <p:spPr bwMode="auto">
          <a:xfrm>
            <a:off x="4766516" y="234023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7" name="AutoShape 24"/>
          <p:cNvSpPr>
            <a:spLocks noChangeArrowheads="1"/>
          </p:cNvSpPr>
          <p:nvPr/>
        </p:nvSpPr>
        <p:spPr bwMode="auto">
          <a:xfrm>
            <a:off x="1043078" y="3530786"/>
            <a:ext cx="3472995" cy="1292912"/>
          </a:xfrm>
          <a:prstGeom prst="wedgeRoundRectCallout">
            <a:avLst>
              <a:gd name="adj1" fmla="val 70945"/>
              <a:gd name="adj2" fmla="val -121026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Finally, once all of our embedded objects have been constructed, C++ will run the outer constructor’s body!</a:t>
            </a:r>
          </a:p>
        </p:txBody>
      </p:sp>
      <p:sp>
        <p:nvSpPr>
          <p:cNvPr id="118" name="Line 57"/>
          <p:cNvSpPr>
            <a:spLocks noChangeShapeType="1"/>
          </p:cNvSpPr>
          <p:nvPr/>
        </p:nvSpPr>
        <p:spPr bwMode="auto">
          <a:xfrm>
            <a:off x="4999468" y="260542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9" name="AutoShape 24"/>
          <p:cNvSpPr>
            <a:spLocks noChangeArrowheads="1"/>
          </p:cNvSpPr>
          <p:nvPr/>
        </p:nvSpPr>
        <p:spPr bwMode="auto">
          <a:xfrm>
            <a:off x="3434942" y="2916487"/>
            <a:ext cx="3118338" cy="1008056"/>
          </a:xfrm>
          <a:prstGeom prst="wedgeRoundRectCallout">
            <a:avLst>
              <a:gd name="adj1" fmla="val 52307"/>
              <a:gd name="adj2" fmla="val -111545"/>
              <a:gd name="adj3" fmla="val 16667"/>
            </a:avLst>
          </a:prstGeom>
          <a:solidFill>
            <a:srgbClr val="CC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700" dirty="0"/>
              <a:t>We just separate each member object and its parameters with a </a:t>
            </a:r>
            <a:r>
              <a:rPr lang="en-US" sz="1700" dirty="0">
                <a:solidFill>
                  <a:srgbClr val="FF0000"/>
                </a:solidFill>
              </a:rPr>
              <a:t>comma</a:t>
            </a:r>
            <a:r>
              <a:rPr lang="en-US" sz="1700" dirty="0"/>
              <a:t>.</a:t>
            </a:r>
            <a:endParaRPr lang="en-US" sz="7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FA7EC3-6ADA-1B4E-9687-E54EE85B5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3B2F3-5146-4113-A273-54BF0FD5C58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31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40741E-7 L 1.66667E-6 0.41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1.85185E-6 L -4.72222E-6 -0.05209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7.40741E-7 L 0.16997 0.00046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90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32192E-6 L -0.42535 -0.09736 " pathEditMode="relative" rAng="0" ptsTypes="AA">
                                      <p:cBhvr>
                                        <p:cTn id="117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67" y="-4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-0.59444 0.38264 " pathEditMode="relative" rAng="0" ptsTypes="AA">
                                      <p:cBhvr>
                                        <p:cTn id="165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722" y="19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82828E-6 L -1.94444E-6 0.07406 " pathEditMode="relative" rAng="0" ptsTypes="AA">
                                      <p:cBhvr>
                                        <p:cTn id="229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1" grpId="0"/>
      <p:bldP spid="36" grpId="0" animBg="1"/>
      <p:bldP spid="36" grpId="1" animBg="1"/>
      <p:bldP spid="82" grpId="0" animBg="1"/>
      <p:bldP spid="82" grpId="1" animBg="1"/>
      <p:bldP spid="83" grpId="0" uiExpand="1" build="p" animBg="1"/>
      <p:bldP spid="83" grpId="1" build="allAtOnce" animBg="1"/>
      <p:bldP spid="84" grpId="0"/>
      <p:bldP spid="85" grpId="0" animBg="1"/>
      <p:bldP spid="85" grpId="1" animBg="1"/>
      <p:bldP spid="85" grpId="2" animBg="1"/>
      <p:bldP spid="86" grpId="0" animBg="1"/>
      <p:bldP spid="86" grpId="1" animBg="1"/>
      <p:bldP spid="6" grpId="0" animBg="1"/>
      <p:bldP spid="68" grpId="0" animBg="1"/>
      <p:bldP spid="97" grpId="0"/>
      <p:bldP spid="105" grpId="0"/>
      <p:bldP spid="106" grpId="0" animBg="1"/>
      <p:bldP spid="106" grpId="1" animBg="1"/>
      <p:bldP spid="107" grpId="0"/>
      <p:bldP spid="107" grpId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/>
      <p:bldP spid="112" grpId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uiExpand="1" animBg="1"/>
      <p:bldP spid="119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Box 5"/>
          <p:cNvSpPr txBox="1">
            <a:spLocks noChangeArrowheads="1"/>
          </p:cNvSpPr>
          <p:nvPr/>
        </p:nvSpPr>
        <p:spPr bwMode="auto">
          <a:xfrm>
            <a:off x="6321199" y="3448384"/>
            <a:ext cx="2730137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Feel free to use the initializer list for primitives if you like, but it’s not required either way.</a:t>
            </a:r>
          </a:p>
        </p:txBody>
      </p:sp>
      <p:sp>
        <p:nvSpPr>
          <p:cNvPr id="116741" name="Text Box 5"/>
          <p:cNvSpPr txBox="1">
            <a:spLocks noChangeArrowheads="1"/>
          </p:cNvSpPr>
          <p:nvPr/>
        </p:nvSpPr>
        <p:spPr bwMode="auto">
          <a:xfrm>
            <a:off x="313783" y="949473"/>
            <a:ext cx="826851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CCFF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If you like, you </a:t>
            </a:r>
            <a:r>
              <a:rPr lang="en-US" dirty="0">
                <a:solidFill>
                  <a:srgbClr val="FF0000"/>
                </a:solidFill>
              </a:rPr>
              <a:t>may </a:t>
            </a:r>
            <a:r>
              <a:rPr lang="en-US" dirty="0">
                <a:solidFill>
                  <a:schemeClr val="tx2"/>
                </a:solidFill>
              </a:rPr>
              <a:t>also use the initializer list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to </a:t>
            </a:r>
            <a:r>
              <a:rPr lang="en-US" dirty="0">
                <a:solidFill>
                  <a:srgbClr val="FF0000"/>
                </a:solidFill>
              </a:rPr>
              <a:t>initialize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>
                <a:solidFill>
                  <a:schemeClr val="tx2"/>
                </a:solidFill>
              </a:rPr>
              <a:t>your </a:t>
            </a:r>
            <a:r>
              <a:rPr lang="en-US">
                <a:solidFill>
                  <a:srgbClr val="FF0000"/>
                </a:solidFill>
              </a:rPr>
              <a:t>primitive </a:t>
            </a:r>
            <a:r>
              <a:rPr lang="en-US" dirty="0">
                <a:solidFill>
                  <a:srgbClr val="FF0000"/>
                </a:solidFill>
              </a:rPr>
              <a:t>member variables </a:t>
            </a:r>
            <a:r>
              <a:rPr lang="en-US" dirty="0">
                <a:solidFill>
                  <a:schemeClr val="tx2"/>
                </a:solidFill>
              </a:rPr>
              <a:t>too.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1601" y="2209800"/>
            <a:ext cx="6312262" cy="4524378"/>
            <a:chOff x="101600" y="2209800"/>
            <a:chExt cx="6357815" cy="4524378"/>
          </a:xfrm>
        </p:grpSpPr>
        <p:grpSp>
          <p:nvGrpSpPr>
            <p:cNvPr id="116752" name="Group 16"/>
            <p:cNvGrpSpPr>
              <a:grpSpLocks/>
            </p:cNvGrpSpPr>
            <p:nvPr/>
          </p:nvGrpSpPr>
          <p:grpSpPr bwMode="auto">
            <a:xfrm>
              <a:off x="101600" y="2209800"/>
              <a:ext cx="6357815" cy="4524378"/>
              <a:chOff x="64" y="1392"/>
              <a:chExt cx="3408" cy="2850"/>
            </a:xfrm>
          </p:grpSpPr>
          <p:sp>
            <p:nvSpPr>
              <p:cNvPr id="116739" name="Rectangle 3"/>
              <p:cNvSpPr>
                <a:spLocks noChangeArrowheads="1"/>
              </p:cNvSpPr>
              <p:nvPr/>
            </p:nvSpPr>
            <p:spPr bwMode="auto">
              <a:xfrm>
                <a:off x="64" y="1413"/>
                <a:ext cx="3408" cy="2829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740" name="Rectangle 4"/>
              <p:cNvSpPr>
                <a:spLocks noChangeArrowheads="1"/>
              </p:cNvSpPr>
              <p:nvPr/>
            </p:nvSpPr>
            <p:spPr bwMode="auto">
              <a:xfrm>
                <a:off x="112" y="1392"/>
                <a:ext cx="3360" cy="28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class </a:t>
                </a:r>
                <a:r>
                  <a:rPr lang="en-US" sz="1800" b="1" dirty="0" err="1">
                    <a:latin typeface="Courier New" pitchFamily="49" charset="0"/>
                    <a:cs typeface="Courier New" pitchFamily="49" charset="0"/>
                  </a:rPr>
                  <a:t>HungryNerd</a:t>
                </a:r>
                <a:endParaRPr lang="en-US" sz="1800" b="1" dirty="0"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{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public:</a:t>
                </a: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1800" b="1" dirty="0" err="1">
                    <a:solidFill>
                      <a:schemeClr val="accent5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HungryNerd</a:t>
                </a:r>
                <a:r>
                  <a:rPr lang="en-US" sz="1800" b="1" dirty="0">
                    <a:solidFill>
                      <a:schemeClr val="accent5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()</a:t>
                </a:r>
                <a:br>
                  <a:rPr lang="en-US" sz="1800" b="1" dirty="0">
                    <a:solidFill>
                      <a:schemeClr val="accent5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</a:br>
                <a:endParaRPr lang="en-US" sz="1800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{</a:t>
                </a:r>
                <a:endParaRPr lang="en-US" sz="1800" dirty="0">
                  <a:latin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}</a:t>
                </a:r>
              </a:p>
              <a:p>
                <a:pPr eaLnBrk="0" hangingPunct="0">
                  <a:tabLst>
                    <a:tab pos="228600" algn="l"/>
                  </a:tabLst>
                </a:pPr>
                <a:endParaRPr lang="en-US" sz="1800" b="1" dirty="0"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private: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 </a:t>
                </a:r>
                <a:r>
                  <a:rPr lang="en-US" sz="1800" b="1">
                    <a:latin typeface="Courier New" pitchFamily="49" charset="0"/>
                    <a:cs typeface="Courier New" pitchFamily="49" charset="0"/>
                  </a:rPr>
                  <a:t>Belly myBelly;</a:t>
                </a:r>
                <a:endParaRPr lang="en-US" sz="1800" b="1" dirty="0">
                  <a:latin typeface="Courier New" pitchFamily="49" charset="0"/>
                  <a:cs typeface="Courier New" pitchFamily="49" charset="0"/>
                </a:endParaRP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 Brain </a:t>
                </a:r>
                <a:r>
                  <a:rPr lang="en-US" sz="1800" b="1" dirty="0" err="1">
                    <a:latin typeface="Courier New" pitchFamily="49" charset="0"/>
                    <a:cs typeface="Courier New" pitchFamily="49" charset="0"/>
                  </a:rPr>
                  <a:t>myBrain</a:t>
                </a: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 </a:t>
                </a:r>
                <a:r>
                  <a:rPr lang="en-US" sz="1800" b="1" dirty="0" err="1">
                    <a:latin typeface="Courier New" pitchFamily="49" charset="0"/>
                    <a:cs typeface="Courier New" pitchFamily="49" charset="0"/>
                  </a:rPr>
                  <a:t>int</a:t>
                </a: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  </a:t>
                </a:r>
                <a:r>
                  <a:rPr lang="en-US" sz="1800" b="1" dirty="0" err="1">
                    <a:latin typeface="Courier New" pitchFamily="49" charset="0"/>
                    <a:cs typeface="Courier New" pitchFamily="49" charset="0"/>
                  </a:rPr>
                  <a:t>myAge</a:t>
                </a: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eaLnBrk="0" hangingPunct="0">
                  <a:tabLst>
                    <a:tab pos="228600" algn="l"/>
                  </a:tabLst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};</a:t>
                </a: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592105" y="4159236"/>
              <a:ext cx="4572000" cy="40011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0" hangingPunct="0">
                <a:tabLst>
                  <a:tab pos="228600" algn="l"/>
                </a:tabLst>
              </a:pPr>
              <a:r>
                <a:rPr lang="en-US" b="1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myBelly.</a:t>
              </a:r>
              <a:r>
                <a:rPr lang="en-US" b="1" dirty="0" err="1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eat</a:t>
              </a:r>
              <a:r>
                <a:rPr lang="en-US" b="1" dirty="0">
                  <a:solidFill>
                    <a:schemeClr val="accent5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rPr>
                <a:t>();</a:t>
              </a:r>
            </a:p>
          </p:txBody>
        </p:sp>
      </p:grpSp>
      <p:sp>
        <p:nvSpPr>
          <p:cNvPr id="30" name="Rectangle 29"/>
          <p:cNvSpPr/>
          <p:nvPr/>
        </p:nvSpPr>
        <p:spPr>
          <a:xfrm>
            <a:off x="439705" y="3584806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b="1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: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myBelly</a:t>
            </a:r>
            <a:r>
              <a:rPr lang="en-US" b="1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),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myBrain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150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25375" y="4437629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b="1" dirty="0" err="1">
                <a:solidFill>
                  <a:schemeClr val="accent5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myAge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25830" y="4437629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=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842068" y="4437629"/>
            <a:ext cx="8405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19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158399" y="4437629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tabLst>
                <a:tab pos="228600" algn="l"/>
              </a:tabLst>
            </a:pP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 dirty="0"/>
              <a:t>Initializer Lists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07917" y="3584806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(  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515595" y="3607322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,</a:t>
            </a:r>
          </a:p>
        </p:txBody>
      </p:sp>
      <p:sp>
        <p:nvSpPr>
          <p:cNvPr id="31" name="AutoShape 28"/>
          <p:cNvSpPr>
            <a:spLocks noChangeArrowheads="1"/>
          </p:cNvSpPr>
          <p:nvPr/>
        </p:nvSpPr>
        <p:spPr bwMode="auto">
          <a:xfrm>
            <a:off x="5908026" y="4476858"/>
            <a:ext cx="3063070" cy="1309988"/>
          </a:xfrm>
          <a:prstGeom prst="wedgeRoundRectCallout">
            <a:avLst>
              <a:gd name="adj1" fmla="val -60445"/>
              <a:gd name="adj2" fmla="val -93748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This will initialize your primitive variable(s) before the body of your constructor runs.</a:t>
            </a:r>
          </a:p>
        </p:txBody>
      </p:sp>
      <p:sp>
        <p:nvSpPr>
          <p:cNvPr id="34" name="AutoShape 28"/>
          <p:cNvSpPr>
            <a:spLocks noChangeArrowheads="1"/>
          </p:cNvSpPr>
          <p:nvPr/>
        </p:nvSpPr>
        <p:spPr bwMode="auto">
          <a:xfrm>
            <a:off x="2319380" y="5460434"/>
            <a:ext cx="3262350" cy="1063757"/>
          </a:xfrm>
          <a:prstGeom prst="wedgeRoundRectCallout">
            <a:avLst>
              <a:gd name="adj1" fmla="val -54038"/>
              <a:gd name="adj2" fmla="val -116872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Instead of initializing your primitive variables </a:t>
            </a:r>
            <a:r>
              <a:rPr lang="en-US" sz="1800" dirty="0">
                <a:solidFill>
                  <a:srgbClr val="FF0000"/>
                </a:solidFill>
              </a:rPr>
              <a:t>here </a:t>
            </a:r>
            <a:r>
              <a:rPr lang="en-US" sz="1800" dirty="0"/>
              <a:t>in your </a:t>
            </a:r>
            <a:r>
              <a:rPr lang="en-US" sz="1800" dirty="0">
                <a:solidFill>
                  <a:srgbClr val="FF0000"/>
                </a:solidFill>
              </a:rPr>
              <a:t>constructor body</a:t>
            </a:r>
            <a:r>
              <a:rPr lang="en-US" sz="1800" dirty="0">
                <a:solidFill>
                  <a:schemeClr val="tx2"/>
                </a:solidFill>
              </a:rPr>
              <a:t>…</a:t>
            </a:r>
          </a:p>
        </p:txBody>
      </p:sp>
      <p:sp>
        <p:nvSpPr>
          <p:cNvPr id="35" name="AutoShape 28"/>
          <p:cNvSpPr>
            <a:spLocks noChangeArrowheads="1"/>
          </p:cNvSpPr>
          <p:nvPr/>
        </p:nvSpPr>
        <p:spPr bwMode="auto">
          <a:xfrm>
            <a:off x="5708746" y="1901487"/>
            <a:ext cx="3262350" cy="847354"/>
          </a:xfrm>
          <a:prstGeom prst="wedgeRoundRectCallout">
            <a:avLst>
              <a:gd name="adj1" fmla="val -65250"/>
              <a:gd name="adj2" fmla="val 146743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You may do it </a:t>
            </a:r>
            <a:r>
              <a:rPr lang="en-US" sz="1800" dirty="0">
                <a:solidFill>
                  <a:srgbClr val="FF0000"/>
                </a:solidFill>
              </a:rPr>
              <a:t>here</a:t>
            </a:r>
            <a:r>
              <a:rPr lang="en-US" sz="1800" dirty="0">
                <a:solidFill>
                  <a:schemeClr val="tx2"/>
                </a:solidFill>
              </a:rPr>
              <a:t> in your initializer list…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D81A1-511B-8A46-9982-F7E7DE1C1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CD946-6D79-44F2-A181-575F8E467BDD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46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59259E-6 L 0.45 -0.1261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00" y="-631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9.25712E-7 L 0.41753 -0.1247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68" y="-624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48148E-6 L -0.54305 0.02639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153" y="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16741" grpId="0"/>
      <p:bldP spid="20" grpId="0"/>
      <p:bldP spid="21" grpId="0"/>
      <p:bldP spid="22" grpId="0"/>
      <p:bldP spid="26" grpId="0"/>
      <p:bldP spid="6" grpId="0"/>
      <p:bldP spid="28" grpId="0"/>
      <p:bldP spid="31" grpId="0" animBg="1"/>
      <p:bldP spid="31" grpId="1" animBg="1"/>
      <p:bldP spid="31" grpId="2" animBg="1"/>
      <p:bldP spid="34" grpId="0" animBg="1"/>
      <p:bldP spid="34" grpId="1" animBg="1"/>
      <p:bldP spid="35" grpId="0" animBg="1"/>
      <p:bldP spid="35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3">
            <a:extLst>
              <a:ext uri="{FF2B5EF4-FFF2-40B4-BE49-F238E27FC236}">
                <a16:creationId xmlns:a16="http://schemas.microsoft.com/office/drawing/2014/main" id="{9843CC6A-7A02-41C5-BC53-8FCD0D3B8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9777" y="5318302"/>
            <a:ext cx="1849438" cy="14294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2400" b="1" dirty="0"/>
              <a:t> </a:t>
            </a:r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</p:txBody>
      </p:sp>
      <p:grpSp>
        <p:nvGrpSpPr>
          <p:cNvPr id="30" name="Group 29"/>
          <p:cNvGrpSpPr/>
          <p:nvPr/>
        </p:nvGrpSpPr>
        <p:grpSpPr>
          <a:xfrm>
            <a:off x="4634753" y="899531"/>
            <a:ext cx="4191000" cy="4063310"/>
            <a:chOff x="4634753" y="899531"/>
            <a:chExt cx="4191000" cy="4063310"/>
          </a:xfrm>
        </p:grpSpPr>
        <p:grpSp>
          <p:nvGrpSpPr>
            <p:cNvPr id="31" name="Group 17"/>
            <p:cNvGrpSpPr>
              <a:grpSpLocks/>
            </p:cNvGrpSpPr>
            <p:nvPr/>
          </p:nvGrpSpPr>
          <p:grpSpPr bwMode="auto">
            <a:xfrm>
              <a:off x="4634753" y="899531"/>
              <a:ext cx="4191000" cy="4063310"/>
              <a:chOff x="2928" y="712"/>
              <a:chExt cx="2640" cy="2896"/>
            </a:xfrm>
          </p:grpSpPr>
          <p:sp>
            <p:nvSpPr>
              <p:cNvPr id="33" name="Rectangle 7"/>
              <p:cNvSpPr>
                <a:spLocks noChangeArrowheads="1"/>
              </p:cNvSpPr>
              <p:nvPr/>
            </p:nvSpPr>
            <p:spPr bwMode="auto">
              <a:xfrm>
                <a:off x="2928" y="719"/>
                <a:ext cx="2640" cy="28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Text Box 8"/>
              <p:cNvSpPr txBox="1">
                <a:spLocks noChangeArrowheads="1"/>
              </p:cNvSpPr>
              <p:nvPr/>
            </p:nvSpPr>
            <p:spPr bwMode="auto">
              <a:xfrm>
                <a:off x="3011" y="712"/>
                <a:ext cx="1370" cy="28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800" dirty="0"/>
                  <a:t>class </a:t>
                </a:r>
                <a:r>
                  <a:rPr lang="en-US" sz="1800" dirty="0" err="1">
                    <a:solidFill>
                      <a:srgbClr val="6600CC"/>
                    </a:solidFill>
                  </a:rPr>
                  <a:t>HungryNerd</a:t>
                </a:r>
                <a:r>
                  <a:rPr lang="en-US" sz="1800" dirty="0">
                    <a:solidFill>
                      <a:srgbClr val="6600CC"/>
                    </a:solidFill>
                  </a:rPr>
                  <a:t> </a:t>
                </a:r>
                <a:endParaRPr lang="en-US" sz="1800" dirty="0"/>
              </a:p>
              <a:p>
                <a:r>
                  <a:rPr lang="en-US" sz="1800" dirty="0"/>
                  <a:t>{</a:t>
                </a:r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public:</a:t>
                </a:r>
              </a:p>
              <a:p>
                <a:r>
                  <a:rPr lang="en-US" sz="1800" dirty="0">
                    <a:solidFill>
                      <a:schemeClr val="accent2"/>
                    </a:solidFill>
                  </a:rPr>
                  <a:t>   </a:t>
                </a:r>
                <a:r>
                  <a:rPr lang="en-US" sz="1800" dirty="0" err="1">
                    <a:solidFill>
                      <a:schemeClr val="accent2"/>
                    </a:solidFill>
                  </a:rPr>
                  <a:t>HungryNerd</a:t>
                </a:r>
                <a:r>
                  <a:rPr lang="en-US" sz="1800" dirty="0">
                    <a:solidFill>
                      <a:schemeClr val="accent2"/>
                    </a:solidFill>
                  </a:rPr>
                  <a:t>( </a:t>
                </a:r>
              </a:p>
              <a:p>
                <a:r>
                  <a:rPr lang="en-US" sz="1800" dirty="0"/>
                  <a:t> 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>
                    <a:solidFill>
                      <a:srgbClr val="FF0000"/>
                    </a:solidFill>
                  </a:rPr>
                  <a:t> </a:t>
                </a:r>
                <a:br>
                  <a:rPr lang="en-US" sz="1800" dirty="0">
                    <a:solidFill>
                      <a:srgbClr val="FF0000"/>
                    </a:solidFill>
                  </a:rPr>
                </a:br>
                <a:r>
                  <a:rPr lang="en-US" sz="1800" dirty="0"/>
                  <a:t> </a:t>
                </a:r>
              </a:p>
              <a:p>
                <a:r>
                  <a:rPr lang="en-US" sz="1000" dirty="0"/>
                  <a:t> </a:t>
                </a:r>
                <a:endParaRPr lang="en-US" sz="1050" dirty="0"/>
              </a:p>
              <a:p>
                <a:r>
                  <a:rPr lang="en-US" sz="1100" dirty="0"/>
                  <a:t>     </a:t>
                </a:r>
                <a:r>
                  <a:rPr lang="en-US" sz="3200" dirty="0"/>
                  <a:t> </a:t>
                </a:r>
                <a:endParaRPr lang="en-US" sz="1100" dirty="0"/>
              </a:p>
              <a:p>
                <a:r>
                  <a:rPr lang="en-US" sz="1800" dirty="0">
                    <a:solidFill>
                      <a:srgbClr val="6600CC"/>
                    </a:solidFill>
                  </a:rPr>
                  <a:t>private:</a:t>
                </a:r>
              </a:p>
              <a:p>
                <a:r>
                  <a:rPr lang="en-US" sz="1800" dirty="0">
                    <a:solidFill>
                      <a:srgbClr val="FF0000"/>
                    </a:solidFill>
                  </a:rPr>
                  <a:t>    </a:t>
                </a:r>
              </a:p>
              <a:p>
                <a:r>
                  <a:rPr lang="en-US" sz="1800" dirty="0"/>
                  <a:t>   Brain </a:t>
                </a:r>
                <a:r>
                  <a:rPr lang="en-US" sz="1800" dirty="0" err="1"/>
                  <a:t>myBrain</a:t>
                </a:r>
                <a:r>
                  <a:rPr lang="en-US" sz="1800" dirty="0"/>
                  <a:t>;</a:t>
                </a:r>
              </a:p>
              <a:p>
                <a:r>
                  <a:rPr lang="en-US" sz="1200" b="1" dirty="0"/>
                  <a:t>};</a:t>
                </a:r>
              </a:p>
            </p:txBody>
          </p:sp>
        </p:grpSp>
        <p:sp>
          <p:nvSpPr>
            <p:cNvPr id="32" name="Rectangle 31"/>
            <p:cNvSpPr/>
            <p:nvPr/>
          </p:nvSpPr>
          <p:spPr>
            <a:xfrm>
              <a:off x="4950405" y="4011116"/>
              <a:ext cx="20810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00"/>
                  </a:solidFill>
                </a:rPr>
                <a:t>Stomach myBelly;</a:t>
              </a:r>
              <a:endParaRPr lang="en-US" sz="1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96279" name="Rectangle 23"/>
          <p:cNvSpPr>
            <a:spLocks noChangeArrowheads="1"/>
          </p:cNvSpPr>
          <p:nvPr/>
        </p:nvSpPr>
        <p:spPr bwMode="auto">
          <a:xfrm>
            <a:off x="-152400" y="-762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Advanced Class Composition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24494" y="4489426"/>
            <a:ext cx="23722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Finally, there’s no reason why the parameters to your initializer list have to be </a:t>
            </a:r>
            <a:r>
              <a:rPr lang="en-US" dirty="0">
                <a:solidFill>
                  <a:srgbClr val="FF0000"/>
                </a:solidFill>
              </a:rPr>
              <a:t>constants</a:t>
            </a:r>
            <a:r>
              <a:rPr lang="en-US" dirty="0"/>
              <a:t>…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187324" y="899531"/>
            <a:ext cx="4277097" cy="3411212"/>
            <a:chOff x="187324" y="899531"/>
            <a:chExt cx="4749433" cy="3411212"/>
          </a:xfrm>
        </p:grpSpPr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187324" y="899531"/>
              <a:ext cx="4537075" cy="34112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7" name="Text Box 4"/>
            <p:cNvSpPr txBox="1">
              <a:spLocks noChangeArrowheads="1"/>
            </p:cNvSpPr>
            <p:nvPr/>
          </p:nvSpPr>
          <p:spPr bwMode="auto">
            <a:xfrm>
              <a:off x="228599" y="899532"/>
              <a:ext cx="1718740" cy="1077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class Stomach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public:</a:t>
              </a:r>
            </a:p>
            <a:p>
              <a:r>
                <a:rPr lang="en-US" sz="1800" b="1" dirty="0">
                  <a:solidFill>
                    <a:srgbClr val="0000CC"/>
                  </a:solidFill>
                </a:rPr>
                <a:t> </a:t>
              </a:r>
              <a:endParaRPr lang="en-US" sz="1800" dirty="0">
                <a:solidFill>
                  <a:srgbClr val="0000CC"/>
                </a:solidFill>
              </a:endParaRPr>
            </a:p>
          </p:txBody>
        </p:sp>
        <p:sp>
          <p:nvSpPr>
            <p:cNvPr id="28" name="Text Box 4"/>
            <p:cNvSpPr txBox="1">
              <a:spLocks noChangeArrowheads="1"/>
            </p:cNvSpPr>
            <p:nvPr/>
          </p:nvSpPr>
          <p:spPr bwMode="auto">
            <a:xfrm>
              <a:off x="241727" y="2683993"/>
              <a:ext cx="4331166" cy="1585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rgbClr val="0000CC"/>
                  </a:solidFill>
                </a:rPr>
                <a:t>   ~Stomach() { </a:t>
              </a:r>
              <a:r>
                <a:rPr lang="en-US" sz="1800" dirty="0" err="1">
                  <a:solidFill>
                    <a:srgbClr val="FF0000"/>
                  </a:solidFill>
                </a:rPr>
                <a:t>cout</a:t>
              </a:r>
              <a:r>
                <a:rPr lang="en-US" sz="1800" dirty="0">
                  <a:solidFill>
                    <a:srgbClr val="FF0000"/>
                  </a:solidFill>
                </a:rPr>
                <a:t> &lt;&lt; “Fart!\n”; </a:t>
              </a:r>
              <a:r>
                <a:rPr lang="en-US" sz="1800" dirty="0">
                  <a:solidFill>
                    <a:srgbClr val="0000CC"/>
                  </a:solidFill>
                </a:rPr>
                <a:t> }</a:t>
              </a:r>
              <a:endParaRPr lang="en-US" sz="1800" b="1" dirty="0">
                <a:solidFill>
                  <a:srgbClr val="0000CC"/>
                </a:solidFill>
              </a:endParaRPr>
            </a:p>
            <a:p>
              <a:r>
                <a:rPr lang="en-US" sz="1900" dirty="0">
                  <a:solidFill>
                    <a:srgbClr val="000099"/>
                  </a:solidFill>
                </a:rPr>
                <a:t>   void eat()  { </a:t>
              </a:r>
              <a:r>
                <a:rPr lang="en-US" sz="1900" dirty="0" err="1">
                  <a:solidFill>
                    <a:srgbClr val="FF3300"/>
                  </a:solidFill>
                </a:rPr>
                <a:t>myGas</a:t>
              </a:r>
              <a:r>
                <a:rPr lang="en-US" sz="1900" dirty="0">
                  <a:solidFill>
                    <a:srgbClr val="FF3300"/>
                  </a:solidFill>
                </a:rPr>
                <a:t> ++;</a:t>
              </a:r>
              <a:r>
                <a:rPr lang="en-US" sz="1900" dirty="0">
                  <a:solidFill>
                    <a:schemeClr val="accent2"/>
                  </a:solidFill>
                </a:rPr>
                <a:t> </a:t>
              </a:r>
              <a:r>
                <a:rPr lang="en-US" sz="1900" dirty="0">
                  <a:solidFill>
                    <a:srgbClr val="000099"/>
                  </a:solidFill>
                </a:rPr>
                <a:t>}</a:t>
              </a:r>
            </a:p>
            <a:p>
              <a:r>
                <a:rPr lang="en-US" sz="1200" b="1" dirty="0">
                  <a:solidFill>
                    <a:srgbClr val="CC0099"/>
                  </a:solidFill>
                </a:rPr>
                <a:t>private:</a:t>
              </a:r>
            </a:p>
            <a:p>
              <a:r>
                <a:rPr lang="en-US" sz="1800" dirty="0">
                  <a:solidFill>
                    <a:srgbClr val="000099"/>
                  </a:solidFill>
                </a:rPr>
                <a:t>  </a:t>
              </a:r>
              <a:r>
                <a:rPr lang="en-US" sz="1800" dirty="0" err="1">
                  <a:solidFill>
                    <a:srgbClr val="000099"/>
                  </a:solidFill>
                </a:rPr>
                <a:t>int</a:t>
              </a:r>
              <a:r>
                <a:rPr lang="en-US" sz="1800" dirty="0">
                  <a:solidFill>
                    <a:srgbClr val="000099"/>
                  </a:solidFill>
                </a:rPr>
                <a:t> </a:t>
              </a:r>
              <a:r>
                <a:rPr lang="en-US" sz="1800" dirty="0" err="1">
                  <a:solidFill>
                    <a:srgbClr val="000099"/>
                  </a:solidFill>
                </a:rPr>
                <a:t>myGas</a:t>
              </a:r>
              <a:r>
                <a:rPr lang="en-US" sz="1800" dirty="0">
                  <a:solidFill>
                    <a:srgbClr val="000099"/>
                  </a:solidFill>
                </a:rPr>
                <a:t>;</a:t>
              </a:r>
            </a:p>
            <a:p>
              <a:r>
                <a:rPr lang="en-US" sz="1600" dirty="0">
                  <a:solidFill>
                    <a:schemeClr val="accent2"/>
                  </a:solidFill>
                </a:rPr>
                <a:t>};</a:t>
              </a:r>
            </a:p>
            <a:p>
              <a:endParaRPr 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64757" y="1589305"/>
              <a:ext cx="4572000" cy="11387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solidFill>
                    <a:schemeClr val="accent2"/>
                  </a:solidFill>
                </a:rPr>
                <a:t>Stomach(</a:t>
              </a:r>
              <a:r>
                <a:rPr lang="en-US" dirty="0" err="1">
                  <a:solidFill>
                    <a:srgbClr val="FF3300"/>
                  </a:solidFill>
                </a:rPr>
                <a:t>int</a:t>
              </a:r>
              <a:r>
                <a:rPr lang="en-US" dirty="0">
                  <a:solidFill>
                    <a:schemeClr val="accent2"/>
                  </a:solidFill>
                </a:rPr>
                <a:t> </a:t>
              </a:r>
              <a:r>
                <a:rPr lang="en-US" dirty="0" err="1">
                  <a:solidFill>
                    <a:srgbClr val="FF0000"/>
                  </a:solidFill>
                </a:rPr>
                <a:t>startGas</a:t>
              </a:r>
              <a:r>
                <a:rPr lang="en-US" dirty="0">
                  <a:solidFill>
                    <a:schemeClr val="accent2"/>
                  </a:solidFill>
                </a:rPr>
                <a:t>) </a:t>
              </a:r>
            </a:p>
            <a:p>
              <a:r>
                <a:rPr lang="en-US" sz="1400" dirty="0"/>
                <a:t>  {</a:t>
              </a:r>
            </a:p>
            <a:p>
              <a:r>
                <a:rPr lang="en-US" dirty="0"/>
                <a:t>     </a:t>
              </a:r>
              <a:r>
                <a:rPr lang="en-US" dirty="0" err="1"/>
                <a:t>myGas</a:t>
              </a:r>
              <a:r>
                <a:rPr lang="en-US" dirty="0"/>
                <a:t> = </a:t>
              </a:r>
              <a:r>
                <a:rPr lang="en-US" dirty="0" err="1"/>
                <a:t>startGas</a:t>
              </a:r>
              <a:r>
                <a:rPr lang="en-US" dirty="0"/>
                <a:t>;</a:t>
              </a:r>
            </a:p>
            <a:p>
              <a:r>
                <a:rPr lang="en-US" sz="1400" dirty="0"/>
                <a:t>  }</a:t>
              </a:r>
            </a:p>
          </p:txBody>
        </p:sp>
      </p:grpSp>
      <p:sp>
        <p:nvSpPr>
          <p:cNvPr id="39" name="Rectangle 38"/>
          <p:cNvSpPr/>
          <p:nvPr/>
        </p:nvSpPr>
        <p:spPr>
          <a:xfrm>
            <a:off x="4903169" y="2574427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/>
              <a:t> { </a:t>
            </a:r>
          </a:p>
          <a:p>
            <a:r>
              <a:rPr lang="en-US" sz="1800">
                <a:solidFill>
                  <a:srgbClr val="FF0000"/>
                </a:solidFill>
              </a:rPr>
              <a:t>     myBelly.</a:t>
            </a:r>
            <a:r>
              <a:rPr lang="en-US" sz="1800" dirty="0" err="1">
                <a:solidFill>
                  <a:srgbClr val="FF0000"/>
                </a:solidFill>
              </a:rPr>
              <a:t>eat</a:t>
            </a:r>
            <a:r>
              <a:rPr lang="en-US" sz="1800" dirty="0">
                <a:solidFill>
                  <a:srgbClr val="FF0000"/>
                </a:solidFill>
              </a:rPr>
              <a:t>();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/>
              <a:t>     </a:t>
            </a:r>
            <a:r>
              <a:rPr lang="en-US" sz="1800" dirty="0" err="1"/>
              <a:t>myBrain.think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/>
              <a:t>}</a:t>
            </a:r>
          </a:p>
          <a:p>
            <a:r>
              <a:rPr lang="en-US" sz="1000" dirty="0"/>
              <a:t> </a:t>
            </a:r>
            <a:endParaRPr lang="en-US" sz="18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5200680" y="2301140"/>
            <a:ext cx="3543083" cy="338555"/>
            <a:chOff x="5200680" y="2299411"/>
            <a:chExt cx="3543083" cy="338555"/>
          </a:xfrm>
        </p:grpSpPr>
        <p:sp>
          <p:nvSpPr>
            <p:cNvPr id="41" name="Rectangle 40"/>
            <p:cNvSpPr/>
            <p:nvPr/>
          </p:nvSpPr>
          <p:spPr bwMode="auto">
            <a:xfrm>
              <a:off x="5200680" y="2299411"/>
              <a:ext cx="3526539" cy="311189"/>
            </a:xfrm>
            <a:prstGeom prst="rect">
              <a:avLst/>
            </a:prstGeom>
            <a:solidFill>
              <a:srgbClr val="A7E1C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63323" y="2299412"/>
              <a:ext cx="34804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Call </a:t>
              </a:r>
              <a:r>
                <a:rPr lang="en-US" sz="1600" dirty="0" err="1">
                  <a:solidFill>
                    <a:srgbClr val="7030A0"/>
                  </a:solidFill>
                </a:rPr>
                <a:t>myBrain‘s</a:t>
              </a:r>
              <a:r>
                <a:rPr lang="en-US" sz="1600" dirty="0">
                  <a:solidFill>
                    <a:srgbClr val="7030A0"/>
                  </a:solidFill>
                </a:rPr>
                <a:t> </a:t>
              </a:r>
              <a:r>
                <a:rPr lang="en-US" sz="700" dirty="0"/>
                <a:t> </a:t>
              </a:r>
              <a:r>
                <a:rPr lang="en-US" sz="1600" dirty="0"/>
                <a:t>default constructor</a:t>
              </a:r>
            </a:p>
          </p:txBody>
        </p:sp>
      </p:grpSp>
      <p:sp>
        <p:nvSpPr>
          <p:cNvPr id="96272" name="Text Box 16"/>
          <p:cNvSpPr txBox="1">
            <a:spLocks noChangeArrowheads="1"/>
          </p:cNvSpPr>
          <p:nvPr/>
        </p:nvSpPr>
        <p:spPr bwMode="auto">
          <a:xfrm>
            <a:off x="5156247" y="1960563"/>
            <a:ext cx="14318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: </a:t>
            </a:r>
            <a:r>
              <a:rPr lang="en-US" sz="1800">
                <a:solidFill>
                  <a:srgbClr val="339933"/>
                </a:solidFill>
              </a:rPr>
              <a:t>myBelly</a:t>
            </a:r>
            <a:r>
              <a:rPr lang="en-US" sz="1800"/>
              <a:t>(</a:t>
            </a:r>
            <a:r>
              <a:rPr lang="en-US" sz="1800">
                <a:solidFill>
                  <a:srgbClr val="FF0000"/>
                </a:solidFill>
              </a:rPr>
              <a:t>   </a:t>
            </a:r>
            <a:endParaRPr lang="en-US" sz="1800" dirty="0"/>
          </a:p>
        </p:txBody>
      </p:sp>
      <p:sp>
        <p:nvSpPr>
          <p:cNvPr id="2" name="Rectangle 1"/>
          <p:cNvSpPr/>
          <p:nvPr/>
        </p:nvSpPr>
        <p:spPr>
          <a:xfrm>
            <a:off x="6458363" y="1718993"/>
            <a:ext cx="269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</a:rPr>
              <a:t>)</a:t>
            </a:r>
            <a:endParaRPr lang="en-US" sz="1800" dirty="0"/>
          </a:p>
        </p:txBody>
      </p:sp>
      <p:sp>
        <p:nvSpPr>
          <p:cNvPr id="3" name="Rectangle 2"/>
          <p:cNvSpPr/>
          <p:nvPr/>
        </p:nvSpPr>
        <p:spPr>
          <a:xfrm>
            <a:off x="6202937" y="1960563"/>
            <a:ext cx="4571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467070" y="1962834"/>
            <a:ext cx="269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)</a:t>
            </a:r>
          </a:p>
        </p:txBody>
      </p:sp>
      <p:sp>
        <p:nvSpPr>
          <p:cNvPr id="49" name="AutoShape 28"/>
          <p:cNvSpPr>
            <a:spLocks noChangeArrowheads="1"/>
          </p:cNvSpPr>
          <p:nvPr/>
        </p:nvSpPr>
        <p:spPr bwMode="auto">
          <a:xfrm>
            <a:off x="5787401" y="219446"/>
            <a:ext cx="3262350" cy="847354"/>
          </a:xfrm>
          <a:prstGeom prst="wedgeRoundRectCallout">
            <a:avLst>
              <a:gd name="adj1" fmla="val -30414"/>
              <a:gd name="adj2" fmla="val 165242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We don’t need to have constants here!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12259" y="172979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int</a:t>
            </a:r>
            <a:r>
              <a:rPr lang="en-US" sz="1800" dirty="0"/>
              <a:t> </a:t>
            </a:r>
            <a:r>
              <a:rPr lang="en-US" sz="1800" dirty="0" err="1"/>
              <a:t>startingGas</a:t>
            </a:r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6766734" y="1729793"/>
            <a:ext cx="1438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/>
              <a:t>startingGas</a:t>
            </a:r>
            <a:endParaRPr lang="en-US" sz="1800" dirty="0"/>
          </a:p>
        </p:txBody>
      </p:sp>
      <p:grpSp>
        <p:nvGrpSpPr>
          <p:cNvPr id="50" name="Group 12"/>
          <p:cNvGrpSpPr>
            <a:grpSpLocks/>
          </p:cNvGrpSpPr>
          <p:nvPr/>
        </p:nvGrpSpPr>
        <p:grpSpPr bwMode="auto">
          <a:xfrm>
            <a:off x="5787897" y="4996298"/>
            <a:ext cx="3334306" cy="2000727"/>
            <a:chOff x="3152" y="942"/>
            <a:chExt cx="2448" cy="1584"/>
          </a:xfrm>
        </p:grpSpPr>
        <p:sp>
          <p:nvSpPr>
            <p:cNvPr id="51" name="Rectangle 13"/>
            <p:cNvSpPr>
              <a:spLocks noChangeArrowheads="1"/>
            </p:cNvSpPr>
            <p:nvPr/>
          </p:nvSpPr>
          <p:spPr bwMode="auto">
            <a:xfrm>
              <a:off x="3168" y="960"/>
              <a:ext cx="2352" cy="1369"/>
            </a:xfrm>
            <a:prstGeom prst="rect">
              <a:avLst/>
            </a:prstGeom>
            <a:solidFill>
              <a:srgbClr val="CCFFFF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Rectangle 14"/>
            <p:cNvSpPr>
              <a:spLocks noChangeArrowheads="1"/>
            </p:cNvSpPr>
            <p:nvPr/>
          </p:nvSpPr>
          <p:spPr bwMode="auto">
            <a:xfrm>
              <a:off x="3152" y="942"/>
              <a:ext cx="2448" cy="15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lang="en-US" sz="1800" dirty="0">
                  <a:cs typeface="Courier New" pitchFamily="49" charset="0"/>
                </a:rPr>
                <a:t>int main()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{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    </a:t>
              </a:r>
              <a:r>
                <a:rPr lang="en-US" sz="1800" dirty="0" err="1">
                  <a:cs typeface="Courier New" pitchFamily="49" charset="0"/>
                </a:rPr>
                <a:t>HungryNerd</a:t>
              </a:r>
              <a:r>
                <a:rPr lang="en-US" sz="1800" dirty="0">
                  <a:cs typeface="Courier New" pitchFamily="49" charset="0"/>
                </a:rPr>
                <a:t>   </a:t>
              </a:r>
              <a:r>
                <a:rPr lang="en-US" sz="1800" dirty="0" err="1">
                  <a:cs typeface="Courier New" pitchFamily="49" charset="0"/>
                </a:rPr>
                <a:t>carey</a:t>
              </a:r>
              <a:r>
                <a:rPr lang="en-US" sz="1800" dirty="0">
                  <a:cs typeface="Courier New" pitchFamily="49" charset="0"/>
                </a:rPr>
                <a:t>(</a:t>
              </a:r>
              <a:r>
                <a:rPr lang="en-US" sz="1800" dirty="0">
                  <a:solidFill>
                    <a:srgbClr val="FF0000"/>
                  </a:solidFill>
                  <a:cs typeface="Courier New" pitchFamily="49" charset="0"/>
                </a:rPr>
                <a:t>75</a:t>
              </a:r>
              <a:r>
                <a:rPr lang="en-US" sz="1800" dirty="0">
                  <a:cs typeface="Courier New" pitchFamily="49" charset="0"/>
                </a:rPr>
                <a:t>);</a:t>
              </a:r>
            </a:p>
            <a:p>
              <a:pPr eaLnBrk="0" hangingPunct="0"/>
              <a:endParaRPr lang="en-US" sz="1600" dirty="0">
                <a:cs typeface="Courier New" pitchFamily="49" charset="0"/>
              </a:endParaRPr>
            </a:p>
            <a:p>
              <a:pPr eaLnBrk="0" hangingPunct="0"/>
              <a:r>
                <a:rPr lang="en-US" sz="1800" dirty="0"/>
                <a:t>    ...</a:t>
              </a:r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}</a:t>
              </a:r>
              <a:endParaRPr lang="en-US" sz="1800" dirty="0"/>
            </a:p>
            <a:p>
              <a:pPr eaLnBrk="0" hangingPunct="0"/>
              <a:r>
                <a:rPr lang="en-US" sz="1800" dirty="0">
                  <a:cs typeface="Courier New" pitchFamily="49" charset="0"/>
                </a:rPr>
                <a:t> </a:t>
              </a:r>
              <a:endParaRPr lang="en-US" sz="1800" dirty="0"/>
            </a:p>
          </p:txBody>
        </p:sp>
      </p:grpSp>
      <p:sp>
        <p:nvSpPr>
          <p:cNvPr id="53" name="Line 57"/>
          <p:cNvSpPr>
            <a:spLocks noChangeShapeType="1"/>
          </p:cNvSpPr>
          <p:nvPr/>
        </p:nvSpPr>
        <p:spPr bwMode="auto">
          <a:xfrm>
            <a:off x="5828744" y="573314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4" name="Line 57"/>
          <p:cNvSpPr>
            <a:spLocks noChangeShapeType="1"/>
          </p:cNvSpPr>
          <p:nvPr/>
        </p:nvSpPr>
        <p:spPr bwMode="auto">
          <a:xfrm>
            <a:off x="4750769" y="191445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5" name="Line 57"/>
          <p:cNvSpPr>
            <a:spLocks noChangeShapeType="1"/>
          </p:cNvSpPr>
          <p:nvPr/>
        </p:nvSpPr>
        <p:spPr bwMode="auto">
          <a:xfrm>
            <a:off x="5048280" y="215869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261067" y="5540527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cs typeface="Courier New" pitchFamily="49" charset="0"/>
              </a:rPr>
              <a:t>75</a:t>
            </a:r>
            <a:endParaRPr lang="en-US" sz="1800" dirty="0"/>
          </a:p>
        </p:txBody>
      </p:sp>
      <p:sp>
        <p:nvSpPr>
          <p:cNvPr id="56" name="AutoShape 28"/>
          <p:cNvSpPr>
            <a:spLocks noChangeArrowheads="1"/>
          </p:cNvSpPr>
          <p:nvPr/>
        </p:nvSpPr>
        <p:spPr bwMode="auto">
          <a:xfrm>
            <a:off x="2321970" y="2824225"/>
            <a:ext cx="3697167" cy="1304584"/>
          </a:xfrm>
          <a:prstGeom prst="wedgeRoundRectCallout">
            <a:avLst>
              <a:gd name="adj1" fmla="val 60128"/>
              <a:gd name="adj2" fmla="val -92673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Now we’ll initialize </a:t>
            </a:r>
            <a:r>
              <a:rPr lang="en-US" sz="1800">
                <a:solidFill>
                  <a:schemeClr val="tx2"/>
                </a:solidFill>
              </a:rPr>
              <a:t>our myBelly </a:t>
            </a:r>
            <a:r>
              <a:rPr lang="en-US" sz="1800" dirty="0">
                <a:solidFill>
                  <a:schemeClr val="tx2"/>
                </a:solidFill>
              </a:rPr>
              <a:t>member with whatever the user passes in to the </a:t>
            </a:r>
            <a:r>
              <a:rPr lang="en-US" sz="1800" dirty="0" err="1">
                <a:solidFill>
                  <a:schemeClr val="tx2"/>
                </a:solidFill>
              </a:rPr>
              <a:t>HungryNerd</a:t>
            </a:r>
            <a:r>
              <a:rPr lang="en-US" sz="1800" dirty="0">
                <a:solidFill>
                  <a:schemeClr val="tx2"/>
                </a:solidFill>
              </a:rPr>
              <a:t> constructor!</a:t>
            </a:r>
          </a:p>
        </p:txBody>
      </p:sp>
      <p:sp>
        <p:nvSpPr>
          <p:cNvPr id="57" name="Line 57"/>
          <p:cNvSpPr>
            <a:spLocks noChangeShapeType="1"/>
          </p:cNvSpPr>
          <p:nvPr/>
        </p:nvSpPr>
        <p:spPr bwMode="auto">
          <a:xfrm>
            <a:off x="216543" y="177040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7186018" y="1510267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cs typeface="Courier New" pitchFamily="49" charset="0"/>
              </a:rPr>
              <a:t>75</a:t>
            </a:r>
            <a:endParaRPr lang="en-US" sz="1800" dirty="0"/>
          </a:p>
        </p:txBody>
      </p:sp>
      <p:grpSp>
        <p:nvGrpSpPr>
          <p:cNvPr id="59" name="Group 42"/>
          <p:cNvGrpSpPr>
            <a:grpSpLocks/>
          </p:cNvGrpSpPr>
          <p:nvPr/>
        </p:nvGrpSpPr>
        <p:grpSpPr bwMode="auto">
          <a:xfrm>
            <a:off x="2952721" y="5172316"/>
            <a:ext cx="2684463" cy="1575436"/>
            <a:chOff x="4110" y="264"/>
            <a:chExt cx="1691" cy="1295"/>
          </a:xfrm>
        </p:grpSpPr>
        <p:sp>
          <p:nvSpPr>
            <p:cNvPr id="60" name="Rectangle 43"/>
            <p:cNvSpPr>
              <a:spLocks noChangeArrowheads="1"/>
            </p:cNvSpPr>
            <p:nvPr/>
          </p:nvSpPr>
          <p:spPr bwMode="auto">
            <a:xfrm>
              <a:off x="4636" y="384"/>
              <a:ext cx="1165" cy="117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400" b="1" dirty="0"/>
                <a:t> </a:t>
              </a:r>
            </a:p>
            <a:p>
              <a:pPr algn="ctr"/>
              <a:endParaRPr lang="en-US" sz="2400" b="1" dirty="0"/>
            </a:p>
            <a:p>
              <a:pPr algn="ctr"/>
              <a:endParaRPr lang="en-US" sz="2400" b="1" dirty="0"/>
            </a:p>
            <a:p>
              <a:pPr algn="ctr"/>
              <a:endParaRPr lang="en-US" sz="2400" b="1" dirty="0"/>
            </a:p>
            <a:p>
              <a:pPr algn="ctr"/>
              <a:endParaRPr lang="en-US" sz="2400" b="1" dirty="0"/>
            </a:p>
          </p:txBody>
        </p:sp>
        <p:sp>
          <p:nvSpPr>
            <p:cNvPr id="61" name="Text Box 47"/>
            <p:cNvSpPr txBox="1">
              <a:spLocks noChangeArrowheads="1"/>
            </p:cNvSpPr>
            <p:nvPr/>
          </p:nvSpPr>
          <p:spPr bwMode="auto">
            <a:xfrm>
              <a:off x="4110" y="264"/>
              <a:ext cx="678" cy="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/>
                <a:t>carey</a:t>
              </a:r>
              <a:r>
                <a:rPr lang="en-US" dirty="0"/>
                <a:t>   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780558" y="5306727"/>
            <a:ext cx="1767366" cy="686226"/>
            <a:chOff x="4615719" y="6383787"/>
            <a:chExt cx="1767366" cy="686226"/>
          </a:xfrm>
        </p:grpSpPr>
        <p:grpSp>
          <p:nvGrpSpPr>
            <p:cNvPr id="63" name="Group 42"/>
            <p:cNvGrpSpPr>
              <a:grpSpLocks/>
            </p:cNvGrpSpPr>
            <p:nvPr/>
          </p:nvGrpSpPr>
          <p:grpSpPr bwMode="auto">
            <a:xfrm>
              <a:off x="4615719" y="6393611"/>
              <a:ext cx="1755778" cy="676402"/>
              <a:chOff x="4098" y="344"/>
              <a:chExt cx="1106" cy="556"/>
            </a:xfrm>
          </p:grpSpPr>
          <p:sp>
            <p:nvSpPr>
              <p:cNvPr id="67" name="Rectangle 43"/>
              <p:cNvSpPr>
                <a:spLocks noChangeArrowheads="1"/>
              </p:cNvSpPr>
              <p:nvPr/>
            </p:nvSpPr>
            <p:spPr bwMode="auto">
              <a:xfrm>
                <a:off x="4636" y="384"/>
                <a:ext cx="568" cy="51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68" name="Text Box 47"/>
              <p:cNvSpPr txBox="1">
                <a:spLocks noChangeArrowheads="1"/>
              </p:cNvSpPr>
              <p:nvPr/>
            </p:nvSpPr>
            <p:spPr bwMode="auto">
              <a:xfrm>
                <a:off x="4098" y="344"/>
                <a:ext cx="575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/>
                  <a:t>myBelly</a:t>
                </a:r>
                <a:endParaRPr lang="en-US" dirty="0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5510730" y="6383787"/>
              <a:ext cx="872355" cy="625155"/>
              <a:chOff x="8477232" y="6321101"/>
              <a:chExt cx="872355" cy="625155"/>
            </a:xfrm>
          </p:grpSpPr>
          <p:sp>
            <p:nvSpPr>
              <p:cNvPr id="65" name="Rectangle 43"/>
              <p:cNvSpPr>
                <a:spLocks noChangeArrowheads="1"/>
              </p:cNvSpPr>
              <p:nvPr/>
            </p:nvSpPr>
            <p:spPr bwMode="auto">
              <a:xfrm>
                <a:off x="8602208" y="6632386"/>
                <a:ext cx="578774" cy="313870"/>
              </a:xfrm>
              <a:prstGeom prst="rect">
                <a:avLst/>
              </a:prstGeom>
              <a:solidFill>
                <a:srgbClr val="FEE4C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66" name="Text Box 47"/>
              <p:cNvSpPr txBox="1">
                <a:spLocks noChangeArrowheads="1"/>
              </p:cNvSpPr>
              <p:nvPr/>
            </p:nvSpPr>
            <p:spPr bwMode="auto">
              <a:xfrm>
                <a:off x="8477232" y="6321101"/>
                <a:ext cx="872355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 err="1"/>
                  <a:t>myGas</a:t>
                </a:r>
                <a:endParaRPr lang="en-US" sz="1800" dirty="0"/>
              </a:p>
            </p:txBody>
          </p:sp>
        </p:grpSp>
      </p:grpSp>
      <p:sp>
        <p:nvSpPr>
          <p:cNvPr id="69" name="Rectangle 68"/>
          <p:cNvSpPr/>
          <p:nvPr/>
        </p:nvSpPr>
        <p:spPr>
          <a:xfrm>
            <a:off x="4787420" y="5534213"/>
            <a:ext cx="6238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75</a:t>
            </a:r>
            <a:endParaRPr lang="en-US" sz="2800" dirty="0"/>
          </a:p>
        </p:txBody>
      </p:sp>
      <p:grpSp>
        <p:nvGrpSpPr>
          <p:cNvPr id="70" name="Group 69"/>
          <p:cNvGrpSpPr/>
          <p:nvPr/>
        </p:nvGrpSpPr>
        <p:grpSpPr>
          <a:xfrm>
            <a:off x="3756394" y="6003182"/>
            <a:ext cx="1773241" cy="686226"/>
            <a:chOff x="4598257" y="6383787"/>
            <a:chExt cx="1773241" cy="686226"/>
          </a:xfrm>
        </p:grpSpPr>
        <p:grpSp>
          <p:nvGrpSpPr>
            <p:cNvPr id="71" name="Group 42"/>
            <p:cNvGrpSpPr>
              <a:grpSpLocks/>
            </p:cNvGrpSpPr>
            <p:nvPr/>
          </p:nvGrpSpPr>
          <p:grpSpPr bwMode="auto">
            <a:xfrm>
              <a:off x="4598257" y="6393611"/>
              <a:ext cx="1773241" cy="676402"/>
              <a:chOff x="4087" y="344"/>
              <a:chExt cx="1117" cy="556"/>
            </a:xfrm>
          </p:grpSpPr>
          <p:sp>
            <p:nvSpPr>
              <p:cNvPr id="75" name="Rectangle 43"/>
              <p:cNvSpPr>
                <a:spLocks noChangeArrowheads="1"/>
              </p:cNvSpPr>
              <p:nvPr/>
            </p:nvSpPr>
            <p:spPr bwMode="auto">
              <a:xfrm>
                <a:off x="4636" y="384"/>
                <a:ext cx="568" cy="51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76" name="Text Box 47"/>
              <p:cNvSpPr txBox="1">
                <a:spLocks noChangeArrowheads="1"/>
              </p:cNvSpPr>
              <p:nvPr/>
            </p:nvSpPr>
            <p:spPr bwMode="auto">
              <a:xfrm>
                <a:off x="4087" y="344"/>
                <a:ext cx="599" cy="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dirty="0" err="1"/>
                  <a:t>myBrain</a:t>
                </a:r>
                <a:endParaRPr lang="en-US" dirty="0"/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5540386" y="6383787"/>
              <a:ext cx="813044" cy="625155"/>
              <a:chOff x="8506888" y="6321101"/>
              <a:chExt cx="813044" cy="625155"/>
            </a:xfrm>
          </p:grpSpPr>
          <p:sp>
            <p:nvSpPr>
              <p:cNvPr id="73" name="Rectangle 43"/>
              <p:cNvSpPr>
                <a:spLocks noChangeArrowheads="1"/>
              </p:cNvSpPr>
              <p:nvPr/>
            </p:nvSpPr>
            <p:spPr bwMode="auto">
              <a:xfrm>
                <a:off x="8602208" y="6632386"/>
                <a:ext cx="578774" cy="313870"/>
              </a:xfrm>
              <a:prstGeom prst="rect">
                <a:avLst/>
              </a:prstGeom>
              <a:solidFill>
                <a:srgbClr val="FEE4C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2400" b="1" dirty="0"/>
                  <a:t> </a:t>
                </a:r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  <a:p>
                <a:pPr algn="ctr"/>
                <a:endParaRPr lang="en-US" sz="2400" b="1" dirty="0"/>
              </a:p>
            </p:txBody>
          </p:sp>
          <p:sp>
            <p:nvSpPr>
              <p:cNvPr id="74" name="Text Box 47"/>
              <p:cNvSpPr txBox="1">
                <a:spLocks noChangeArrowheads="1"/>
              </p:cNvSpPr>
              <p:nvPr/>
            </p:nvSpPr>
            <p:spPr bwMode="auto">
              <a:xfrm>
                <a:off x="8506888" y="6321101"/>
                <a:ext cx="813044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800" dirty="0" err="1"/>
                  <a:t>myIQ</a:t>
                </a:r>
                <a:endParaRPr lang="en-US" sz="1800" dirty="0"/>
              </a:p>
            </p:txBody>
          </p:sp>
        </p:grpSp>
      </p:grpSp>
      <p:sp>
        <p:nvSpPr>
          <p:cNvPr id="77" name="Rectangle 76"/>
          <p:cNvSpPr/>
          <p:nvPr/>
        </p:nvSpPr>
        <p:spPr>
          <a:xfrm>
            <a:off x="4730274" y="6245179"/>
            <a:ext cx="6976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100</a:t>
            </a:r>
            <a:endParaRPr lang="en-US" sz="2400" dirty="0"/>
          </a:p>
        </p:txBody>
      </p:sp>
      <p:sp>
        <p:nvSpPr>
          <p:cNvPr id="78" name="Line 57"/>
          <p:cNvSpPr>
            <a:spLocks noChangeShapeType="1"/>
          </p:cNvSpPr>
          <p:nvPr/>
        </p:nvSpPr>
        <p:spPr bwMode="auto">
          <a:xfrm>
            <a:off x="505441" y="232421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9" name="Line 57"/>
          <p:cNvSpPr>
            <a:spLocks noChangeShapeType="1"/>
          </p:cNvSpPr>
          <p:nvPr/>
        </p:nvSpPr>
        <p:spPr bwMode="auto">
          <a:xfrm>
            <a:off x="236317" y="2586138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0" name="Line 57"/>
          <p:cNvSpPr>
            <a:spLocks noChangeShapeType="1"/>
          </p:cNvSpPr>
          <p:nvPr/>
        </p:nvSpPr>
        <p:spPr bwMode="auto">
          <a:xfrm>
            <a:off x="4994565" y="2473707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6221417" y="1954883"/>
            <a:ext cx="1946248" cy="369332"/>
            <a:chOff x="8261067" y="2832472"/>
            <a:chExt cx="1946248" cy="369332"/>
          </a:xfrm>
        </p:grpSpPr>
        <p:sp>
          <p:nvSpPr>
            <p:cNvPr id="83" name="Rectangle 7"/>
            <p:cNvSpPr>
              <a:spLocks noChangeArrowheads="1"/>
            </p:cNvSpPr>
            <p:nvPr/>
          </p:nvSpPr>
          <p:spPr bwMode="auto">
            <a:xfrm>
              <a:off x="8332626" y="2887546"/>
              <a:ext cx="1874689" cy="284635"/>
            </a:xfrm>
            <a:prstGeom prst="rect">
              <a:avLst/>
            </a:prstGeom>
            <a:solidFill>
              <a:srgbClr val="FFFF99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8261067" y="2832472"/>
              <a:ext cx="17860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rgbClr val="7030A0"/>
                  </a:solidFill>
                </a:rPr>
                <a:t>startingGas</a:t>
              </a:r>
              <a:r>
                <a:rPr lang="en-US" sz="1800" dirty="0">
                  <a:solidFill>
                    <a:srgbClr val="7030A0"/>
                  </a:solidFill>
                </a:rPr>
                <a:t>*4</a:t>
              </a:r>
              <a:r>
                <a:rPr lang="en-US" sz="1800" dirty="0"/>
                <a:t>)</a:t>
              </a:r>
            </a:p>
          </p:txBody>
        </p:sp>
      </p:grpSp>
      <p:sp>
        <p:nvSpPr>
          <p:cNvPr id="81" name="AutoShape 28"/>
          <p:cNvSpPr>
            <a:spLocks noChangeArrowheads="1"/>
          </p:cNvSpPr>
          <p:nvPr/>
        </p:nvSpPr>
        <p:spPr bwMode="auto">
          <a:xfrm>
            <a:off x="6476791" y="2788496"/>
            <a:ext cx="2572960" cy="955482"/>
          </a:xfrm>
          <a:prstGeom prst="wedgeRoundRectCallout">
            <a:avLst>
              <a:gd name="adj1" fmla="val -40152"/>
              <a:gd name="adj2" fmla="val -109471"/>
              <a:gd name="adj3" fmla="val 16667"/>
            </a:avLst>
          </a:prstGeom>
          <a:solidFill>
            <a:srgbClr val="FFEFF7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And these can even be more </a:t>
            </a:r>
            <a:r>
              <a:rPr lang="en-US" sz="1800" dirty="0">
                <a:solidFill>
                  <a:srgbClr val="7030A0"/>
                </a:solidFill>
              </a:rPr>
              <a:t>interesting</a:t>
            </a:r>
            <a:r>
              <a:rPr lang="en-US" sz="1800" dirty="0">
                <a:solidFill>
                  <a:schemeClr val="tx2"/>
                </a:solidFill>
              </a:rPr>
              <a:t> expressions!</a:t>
            </a:r>
          </a:p>
        </p:txBody>
      </p:sp>
      <p:sp>
        <p:nvSpPr>
          <p:cNvPr id="84" name="Rectangle 83"/>
          <p:cNvSpPr/>
          <p:nvPr/>
        </p:nvSpPr>
        <p:spPr>
          <a:xfrm>
            <a:off x="4702313" y="5549153"/>
            <a:ext cx="7473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300</a:t>
            </a:r>
            <a:endParaRPr lang="en-US" sz="2400" dirty="0"/>
          </a:p>
        </p:txBody>
      </p:sp>
      <p:sp>
        <p:nvSpPr>
          <p:cNvPr id="85" name="Line 57">
            <a:extLst>
              <a:ext uri="{FF2B5EF4-FFF2-40B4-BE49-F238E27FC236}">
                <a16:creationId xmlns:a16="http://schemas.microsoft.com/office/drawing/2014/main" id="{31770719-0D4B-45F4-95BA-CABB4E715A74}"/>
              </a:ext>
            </a:extLst>
          </p:cNvPr>
          <p:cNvSpPr>
            <a:spLocks noChangeShapeType="1"/>
          </p:cNvSpPr>
          <p:nvPr/>
        </p:nvSpPr>
        <p:spPr bwMode="auto">
          <a:xfrm>
            <a:off x="4761652" y="272013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0864D9-CBD5-4945-BFF4-B679430BC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3B2F3-5146-4113-A273-54BF0FD5C58E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90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2.1379E-6 L 0.17691 0.00023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3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5.34598E-7 L 0.11771 -5.34598E-7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05971E-6 L -0.05539 0.03402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8" y="16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95628E-6 L -0.11736 -0.58871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8" y="-294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0.00139 L -0.53281 -0.02221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649" y="-10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/>
      <p:bldP spid="2" grpId="0"/>
      <p:bldP spid="3" grpId="0"/>
      <p:bldP spid="42" grpId="0"/>
      <p:bldP spid="49" grpId="0" animBg="1"/>
      <p:bldP spid="49" grpId="1" animBg="1"/>
      <p:bldP spid="4" grpId="0"/>
      <p:bldP spid="5" grpId="0"/>
      <p:bldP spid="5" grpId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6" grpId="0"/>
      <p:bldP spid="6" grpId="1"/>
      <p:bldP spid="6" grpId="2"/>
      <p:bldP spid="56" grpId="0" animBg="1"/>
      <p:bldP spid="56" grpId="1" animBg="1"/>
      <p:bldP spid="57" grpId="0" animBg="1"/>
      <p:bldP spid="57" grpId="1" animBg="1"/>
      <p:bldP spid="58" grpId="0"/>
      <p:bldP spid="58" grpId="1"/>
      <p:bldP spid="58" grpId="2"/>
      <p:bldP spid="69" grpId="0"/>
      <p:bldP spid="69" grpId="1"/>
      <p:bldP spid="77" grpId="0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4" grpId="0"/>
      <p:bldP spid="85" grpId="0" animBg="1"/>
      <p:bldP spid="85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/>
              <a:t>Topic #1: Include Etiquette</a:t>
            </a:r>
          </a:p>
        </p:txBody>
      </p:sp>
      <p:sp>
        <p:nvSpPr>
          <p:cNvPr id="271363" name="Text Box 3"/>
          <p:cNvSpPr txBox="1">
            <a:spLocks noChangeArrowheads="1"/>
          </p:cNvSpPr>
          <p:nvPr/>
        </p:nvSpPr>
        <p:spPr bwMode="auto">
          <a:xfrm>
            <a:off x="792163" y="914400"/>
            <a:ext cx="7605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A. Never </a:t>
            </a:r>
            <a:r>
              <a:rPr lang="en-US" sz="2400"/>
              <a:t>include a CPP file in another .CPP or .H file.</a:t>
            </a:r>
          </a:p>
        </p:txBody>
      </p:sp>
      <p:sp>
        <p:nvSpPr>
          <p:cNvPr id="271366" name="Text Box 6"/>
          <p:cNvSpPr txBox="1">
            <a:spLocks noChangeArrowheads="1"/>
          </p:cNvSpPr>
          <p:nvPr/>
        </p:nvSpPr>
        <p:spPr bwMode="auto">
          <a:xfrm>
            <a:off x="533400" y="3230563"/>
            <a:ext cx="1841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2200"/>
          </a:p>
        </p:txBody>
      </p:sp>
      <p:grpSp>
        <p:nvGrpSpPr>
          <p:cNvPr id="271367" name="Group 7"/>
          <p:cNvGrpSpPr>
            <a:grpSpLocks/>
          </p:cNvGrpSpPr>
          <p:nvPr/>
        </p:nvGrpSpPr>
        <p:grpSpPr bwMode="auto">
          <a:xfrm>
            <a:off x="533400" y="1828800"/>
            <a:ext cx="3730625" cy="1603375"/>
            <a:chOff x="3803" y="554"/>
            <a:chExt cx="1823" cy="1010"/>
          </a:xfrm>
        </p:grpSpPr>
        <p:sp>
          <p:nvSpPr>
            <p:cNvPr id="271368" name="Text Box 8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75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void </a:t>
              </a:r>
              <a:r>
                <a:rPr lang="en-US" sz="1800" b="1" dirty="0" err="1">
                  <a:latin typeface="Courier New" pitchFamily="49" charset="0"/>
                </a:rPr>
                <a:t>someFunc</a:t>
              </a:r>
              <a:r>
                <a:rPr lang="en-US" sz="1800" b="1" dirty="0">
                  <a:latin typeface="Courier New" pitchFamily="49" charset="0"/>
                </a:rPr>
                <a:t>()</a:t>
              </a:r>
            </a:p>
            <a:p>
              <a:r>
                <a:rPr lang="en-US" sz="1800" b="1" dirty="0">
                  <a:latin typeface="Courier New" pitchFamily="49" charset="0"/>
                </a:rPr>
                <a:t>{ </a:t>
              </a:r>
            </a:p>
            <a:p>
              <a:r>
                <a:rPr lang="en-US" sz="1800" b="1" dirty="0">
                  <a:latin typeface="Courier New" pitchFamily="49" charset="0"/>
                </a:rPr>
                <a:t>   </a:t>
              </a:r>
              <a:r>
                <a:rPr lang="en-US" sz="1800" b="1" dirty="0" err="1">
                  <a:latin typeface="Courier New" pitchFamily="49" charset="0"/>
                </a:rPr>
                <a:t>cout</a:t>
              </a:r>
              <a:r>
                <a:rPr lang="en-US" sz="1800" b="1" dirty="0">
                  <a:latin typeface="Courier New" pitchFamily="49" charset="0"/>
                </a:rPr>
                <a:t> &lt;&lt; “I’m cool!”;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271369" name="Text Box 9"/>
            <p:cNvSpPr txBox="1">
              <a:spLocks noChangeArrowheads="1"/>
            </p:cNvSpPr>
            <p:nvPr/>
          </p:nvSpPr>
          <p:spPr bwMode="auto">
            <a:xfrm>
              <a:off x="3803" y="554"/>
              <a:ext cx="67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file1.cpp</a:t>
              </a:r>
            </a:p>
          </p:txBody>
        </p:sp>
      </p:grpSp>
      <p:grpSp>
        <p:nvGrpSpPr>
          <p:cNvPr id="271372" name="Group 12"/>
          <p:cNvGrpSpPr>
            <a:grpSpLocks/>
          </p:cNvGrpSpPr>
          <p:nvPr/>
        </p:nvGrpSpPr>
        <p:grpSpPr bwMode="auto">
          <a:xfrm>
            <a:off x="457200" y="3886200"/>
            <a:ext cx="3730625" cy="2427288"/>
            <a:chOff x="3803" y="554"/>
            <a:chExt cx="1823" cy="1529"/>
          </a:xfrm>
        </p:grpSpPr>
        <p:sp>
          <p:nvSpPr>
            <p:cNvPr id="271373" name="Text Box 13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27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#include “file1.cpp”</a:t>
              </a:r>
            </a:p>
            <a:p>
              <a:endParaRPr lang="en-US" sz="1800" b="1" dirty="0">
                <a:solidFill>
                  <a:srgbClr val="FF0000"/>
                </a:solidFill>
                <a:latin typeface="Courier New" pitchFamily="49" charset="0"/>
              </a:endParaRPr>
            </a:p>
            <a:p>
              <a:r>
                <a:rPr lang="en-US" sz="1800" b="1" dirty="0">
                  <a:latin typeface="Courier New" pitchFamily="49" charset="0"/>
                </a:rPr>
                <a:t>void </a:t>
              </a:r>
              <a:r>
                <a:rPr lang="en-US" sz="1800" b="1" dirty="0" err="1">
                  <a:latin typeface="Courier New" pitchFamily="49" charset="0"/>
                </a:rPr>
                <a:t>otherFunc</a:t>
              </a:r>
              <a:r>
                <a:rPr lang="en-US" sz="1800" b="1" dirty="0">
                  <a:latin typeface="Courier New" pitchFamily="49" charset="0"/>
                </a:rPr>
                <a:t>()</a:t>
              </a:r>
            </a:p>
            <a:p>
              <a:r>
                <a:rPr lang="en-US" sz="1800" b="1" dirty="0">
                  <a:latin typeface="Courier New" pitchFamily="49" charset="0"/>
                </a:rPr>
                <a:t>{ </a:t>
              </a:r>
            </a:p>
            <a:p>
              <a:r>
                <a:rPr lang="en-US" sz="1800" b="1" dirty="0">
                  <a:latin typeface="Courier New" pitchFamily="49" charset="0"/>
                </a:rPr>
                <a:t>   </a:t>
              </a:r>
              <a:r>
                <a:rPr lang="en-US" sz="1800" b="1" dirty="0" err="1">
                  <a:latin typeface="Courier New" pitchFamily="49" charset="0"/>
                </a:rPr>
                <a:t>cout</a:t>
              </a:r>
              <a:r>
                <a:rPr lang="en-US" sz="1800" b="1" dirty="0">
                  <a:latin typeface="Courier New" pitchFamily="49" charset="0"/>
                </a:rPr>
                <a:t> &lt;&lt; “So am I!”;</a:t>
              </a:r>
            </a:p>
            <a:p>
              <a:r>
                <a:rPr lang="en-US" sz="1800" b="1" dirty="0">
                  <a:latin typeface="Courier New" pitchFamily="49" charset="0"/>
                </a:rPr>
                <a:t>   </a:t>
              </a:r>
              <a:r>
                <a:rPr lang="en-US" sz="1800" b="1" dirty="0" err="1">
                  <a:latin typeface="Courier New" pitchFamily="49" charset="0"/>
                </a:rPr>
                <a:t>someFunc</a:t>
              </a:r>
              <a:r>
                <a:rPr lang="en-US" sz="1800" b="1" dirty="0"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271374" name="Text Box 14"/>
            <p:cNvSpPr txBox="1">
              <a:spLocks noChangeArrowheads="1"/>
            </p:cNvSpPr>
            <p:nvPr/>
          </p:nvSpPr>
          <p:spPr bwMode="auto">
            <a:xfrm>
              <a:off x="3803" y="554"/>
              <a:ext cx="6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file2.cpp</a:t>
              </a:r>
            </a:p>
          </p:txBody>
        </p:sp>
      </p:grpSp>
      <p:sp>
        <p:nvSpPr>
          <p:cNvPr id="271375" name="Text Box 15"/>
          <p:cNvSpPr txBox="1">
            <a:spLocks noChangeArrowheads="1"/>
          </p:cNvSpPr>
          <p:nvPr/>
        </p:nvSpPr>
        <p:spPr bwMode="auto">
          <a:xfrm>
            <a:off x="5029200" y="1981200"/>
            <a:ext cx="32289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You’ll get linker errors.</a:t>
            </a:r>
          </a:p>
        </p:txBody>
      </p:sp>
      <p:sp>
        <p:nvSpPr>
          <p:cNvPr id="271376" name="Text Box 16"/>
          <p:cNvSpPr txBox="1">
            <a:spLocks noChangeArrowheads="1"/>
          </p:cNvSpPr>
          <p:nvPr/>
        </p:nvSpPr>
        <p:spPr bwMode="auto">
          <a:xfrm>
            <a:off x="5105400" y="3352800"/>
            <a:ext cx="32289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Only include .H files within a .CPP file.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41280" y="4298658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// bad!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B594C8-0146-FC48-B260-83D3606E1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9A66A-A831-402B-99BF-DE65209467CE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1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1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1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1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/>
              <a:t>Topic #1: Include Etiquette</a:t>
            </a:r>
          </a:p>
        </p:txBody>
      </p:sp>
      <p:sp>
        <p:nvSpPr>
          <p:cNvPr id="273411" name="Text Box 3"/>
          <p:cNvSpPr txBox="1">
            <a:spLocks noChangeArrowheads="1"/>
          </p:cNvSpPr>
          <p:nvPr/>
        </p:nvSpPr>
        <p:spPr bwMode="auto">
          <a:xfrm>
            <a:off x="344488" y="914400"/>
            <a:ext cx="8559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B. Never </a:t>
            </a:r>
            <a:r>
              <a:rPr lang="en-US" sz="2400"/>
              <a:t>put a “</a:t>
            </a:r>
            <a:r>
              <a:rPr lang="en-US" sz="2400">
                <a:solidFill>
                  <a:srgbClr val="6600CC"/>
                </a:solidFill>
              </a:rPr>
              <a:t>using namespace</a:t>
            </a:r>
            <a:r>
              <a:rPr lang="en-US" sz="2400"/>
              <a:t>” command in a header file.</a:t>
            </a:r>
          </a:p>
        </p:txBody>
      </p:sp>
      <p:sp>
        <p:nvSpPr>
          <p:cNvPr id="273412" name="Text Box 4"/>
          <p:cNvSpPr txBox="1">
            <a:spLocks noChangeArrowheads="1"/>
          </p:cNvSpPr>
          <p:nvPr/>
        </p:nvSpPr>
        <p:spPr bwMode="auto">
          <a:xfrm>
            <a:off x="533400" y="3230563"/>
            <a:ext cx="1841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2200"/>
          </a:p>
        </p:txBody>
      </p:sp>
      <p:grpSp>
        <p:nvGrpSpPr>
          <p:cNvPr id="273413" name="Group 5"/>
          <p:cNvGrpSpPr>
            <a:grpSpLocks/>
          </p:cNvGrpSpPr>
          <p:nvPr/>
        </p:nvGrpSpPr>
        <p:grpSpPr bwMode="auto">
          <a:xfrm>
            <a:off x="533400" y="1828800"/>
            <a:ext cx="3730625" cy="1328738"/>
            <a:chOff x="3803" y="554"/>
            <a:chExt cx="1823" cy="837"/>
          </a:xfrm>
        </p:grpSpPr>
        <p:sp>
          <p:nvSpPr>
            <p:cNvPr id="273414" name="Text Box 6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583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#include &lt;iostream&gt;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</p:txBody>
        </p:sp>
        <p:sp>
          <p:nvSpPr>
            <p:cNvPr id="273415" name="Text Box 7"/>
            <p:cNvSpPr txBox="1">
              <a:spLocks noChangeArrowheads="1"/>
            </p:cNvSpPr>
            <p:nvPr/>
          </p:nvSpPr>
          <p:spPr bwMode="auto">
            <a:xfrm>
              <a:off x="3803" y="554"/>
              <a:ext cx="10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someHeader.h</a:t>
              </a:r>
            </a:p>
          </p:txBody>
        </p:sp>
      </p:grpSp>
      <p:grpSp>
        <p:nvGrpSpPr>
          <p:cNvPr id="273416" name="Group 8"/>
          <p:cNvGrpSpPr>
            <a:grpSpLocks/>
          </p:cNvGrpSpPr>
          <p:nvPr/>
        </p:nvGrpSpPr>
        <p:grpSpPr bwMode="auto">
          <a:xfrm>
            <a:off x="457200" y="3886200"/>
            <a:ext cx="3730625" cy="2741613"/>
            <a:chOff x="3803" y="554"/>
            <a:chExt cx="1823" cy="1571"/>
          </a:xfrm>
        </p:grpSpPr>
        <p:sp>
          <p:nvSpPr>
            <p:cNvPr id="273417" name="Text Box 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317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latin typeface="Courier New" pitchFamily="49" charset="0"/>
                </a:rPr>
                <a:t>someHeader.h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solidFill>
                  <a:srgbClr val="FF0000"/>
                </a:solidFill>
                <a:latin typeface="Courier New" pitchFamily="49" charset="0"/>
              </a:endParaRPr>
            </a:p>
            <a:p>
              <a:endParaRPr lang="en-US" sz="1800" b="1" dirty="0">
                <a:latin typeface="Courier New" pitchFamily="49" charset="0"/>
              </a:endParaRP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main()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 err="1">
                  <a:latin typeface="Courier New" pitchFamily="49" charset="0"/>
                </a:rPr>
                <a:t>cout</a:t>
              </a:r>
              <a:r>
                <a:rPr lang="en-US" sz="1800" b="1" dirty="0">
                  <a:latin typeface="Courier New" pitchFamily="49" charset="0"/>
                </a:rPr>
                <a:t> &lt;&lt; “Hello world!”;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273418" name="Text Box 10"/>
            <p:cNvSpPr txBox="1">
              <a:spLocks noChangeArrowheads="1"/>
            </p:cNvSpPr>
            <p:nvPr/>
          </p:nvSpPr>
          <p:spPr bwMode="auto">
            <a:xfrm>
              <a:off x="3803" y="554"/>
              <a:ext cx="692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hello.cpp</a:t>
              </a:r>
            </a:p>
          </p:txBody>
        </p:sp>
      </p:grpSp>
      <p:sp>
        <p:nvSpPr>
          <p:cNvPr id="273419" name="Text Box 11"/>
          <p:cNvSpPr txBox="1">
            <a:spLocks noChangeArrowheads="1"/>
          </p:cNvSpPr>
          <p:nvPr/>
        </p:nvSpPr>
        <p:spPr bwMode="auto">
          <a:xfrm>
            <a:off x="5029200" y="1600200"/>
            <a:ext cx="3228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So </a:t>
            </a:r>
            <a:r>
              <a:rPr lang="en-US" sz="2400">
                <a:solidFill>
                  <a:srgbClr val="FF0000"/>
                </a:solidFill>
              </a:rPr>
              <a:t>this</a:t>
            </a:r>
            <a:r>
              <a:rPr lang="en-US" sz="2400"/>
              <a:t> is </a:t>
            </a:r>
            <a:r>
              <a:rPr lang="en-US" sz="2400">
                <a:solidFill>
                  <a:srgbClr val="FF0000"/>
                </a:solidFill>
              </a:rPr>
              <a:t>bad</a:t>
            </a:r>
            <a:r>
              <a:rPr lang="en-US" sz="2400"/>
              <a:t>…</a:t>
            </a:r>
          </a:p>
        </p:txBody>
      </p:sp>
      <p:sp>
        <p:nvSpPr>
          <p:cNvPr id="273420" name="Text Box 12"/>
          <p:cNvSpPr txBox="1">
            <a:spLocks noChangeArrowheads="1"/>
          </p:cNvSpPr>
          <p:nvPr/>
        </p:nvSpPr>
        <p:spPr bwMode="auto">
          <a:xfrm>
            <a:off x="4876800" y="2286000"/>
            <a:ext cx="3733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This is called “Namespace Pollution”</a:t>
            </a:r>
          </a:p>
        </p:txBody>
      </p:sp>
      <p:sp>
        <p:nvSpPr>
          <p:cNvPr id="273421" name="Rectangle 13"/>
          <p:cNvSpPr>
            <a:spLocks noChangeArrowheads="1"/>
          </p:cNvSpPr>
          <p:nvPr/>
        </p:nvSpPr>
        <p:spPr bwMode="auto">
          <a:xfrm>
            <a:off x="590550" y="2743200"/>
            <a:ext cx="2914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using namespace std;</a:t>
            </a:r>
          </a:p>
        </p:txBody>
      </p:sp>
      <p:sp>
        <p:nvSpPr>
          <p:cNvPr id="273422" name="Text Box 14"/>
          <p:cNvSpPr txBox="1">
            <a:spLocks noChangeArrowheads="1"/>
          </p:cNvSpPr>
          <p:nvPr/>
        </p:nvSpPr>
        <p:spPr bwMode="auto">
          <a:xfrm>
            <a:off x="4953000" y="3352800"/>
            <a:ext cx="37338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Why? The .H file is </a:t>
            </a:r>
            <a:r>
              <a:rPr lang="en-US" sz="2400">
                <a:solidFill>
                  <a:srgbClr val="FF0000"/>
                </a:solidFill>
              </a:rPr>
              <a:t>forcing</a:t>
            </a:r>
            <a:r>
              <a:rPr lang="en-US" sz="2400"/>
              <a:t> CPP files that include it to use its namespace.</a:t>
            </a:r>
          </a:p>
        </p:txBody>
      </p:sp>
      <p:sp>
        <p:nvSpPr>
          <p:cNvPr id="273423" name="Text Box 15"/>
          <p:cNvSpPr txBox="1">
            <a:spLocks noChangeArrowheads="1"/>
          </p:cNvSpPr>
          <p:nvPr/>
        </p:nvSpPr>
        <p:spPr bwMode="auto">
          <a:xfrm>
            <a:off x="4953000" y="5029200"/>
            <a:ext cx="3733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And that’s just selfish.</a:t>
            </a:r>
          </a:p>
        </p:txBody>
      </p:sp>
      <p:sp>
        <p:nvSpPr>
          <p:cNvPr id="273424" name="Text Box 16"/>
          <p:cNvSpPr txBox="1">
            <a:spLocks noChangeArrowheads="1"/>
          </p:cNvSpPr>
          <p:nvPr/>
        </p:nvSpPr>
        <p:spPr bwMode="auto">
          <a:xfrm>
            <a:off x="4419600" y="5591175"/>
            <a:ext cx="46482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Instead, just move the “using” commands into your C++ files.</a:t>
            </a:r>
          </a:p>
        </p:txBody>
      </p:sp>
      <p:sp>
        <p:nvSpPr>
          <p:cNvPr id="273425" name="Rectangle 17"/>
          <p:cNvSpPr>
            <a:spLocks noChangeArrowheads="1"/>
          </p:cNvSpPr>
          <p:nvPr/>
        </p:nvSpPr>
        <p:spPr bwMode="auto">
          <a:xfrm>
            <a:off x="496888" y="4768850"/>
            <a:ext cx="3733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// BUT I DON’T WANT THAT</a:t>
            </a:r>
            <a:br>
              <a:rPr lang="en-US" sz="1800" b="1">
                <a:solidFill>
                  <a:srgbClr val="FF0000"/>
                </a:solidFill>
                <a:latin typeface="Courier New" pitchFamily="49" charset="0"/>
              </a:rPr>
            </a:br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// NAMESPACE! YOU BASTARD!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93CE8C-3B79-C442-8C63-5637D3C98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9A66A-A831-402B-99BF-DE65209467CE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3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73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-0.00087 0.28264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734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412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2000" fill="hold"/>
                                        <p:tgtEl>
                                          <p:spTgt spid="2734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6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419" grpId="0"/>
      <p:bldP spid="273420" grpId="0"/>
      <p:bldP spid="273421" grpId="0"/>
      <p:bldP spid="273421" grpId="1"/>
      <p:bldP spid="273421" grpId="2"/>
      <p:bldP spid="273422" grpId="0"/>
      <p:bldP spid="273423" grpId="0"/>
      <p:bldP spid="273424" grpId="0"/>
      <p:bldP spid="273425" grpId="0"/>
      <p:bldP spid="273425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800600" y="0"/>
            <a:ext cx="4038600" cy="1143000"/>
          </a:xfrm>
        </p:spPr>
        <p:txBody>
          <a:bodyPr/>
          <a:lstStyle/>
          <a:p>
            <a:r>
              <a:rPr lang="en-US" sz="3200"/>
              <a:t>Topic #1: Include Etiquette</a:t>
            </a:r>
          </a:p>
        </p:txBody>
      </p:sp>
      <p:sp>
        <p:nvSpPr>
          <p:cNvPr id="275459" name="Text Box 3"/>
          <p:cNvSpPr txBox="1">
            <a:spLocks noChangeArrowheads="1"/>
          </p:cNvSpPr>
          <p:nvPr/>
        </p:nvSpPr>
        <p:spPr bwMode="auto">
          <a:xfrm>
            <a:off x="4419600" y="1295400"/>
            <a:ext cx="45720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rgbClr val="FF0000"/>
                </a:solidFill>
              </a:rPr>
              <a:t>C. Never </a:t>
            </a:r>
            <a:r>
              <a:rPr lang="en-US" sz="2400"/>
              <a:t>assume that a header file will include some other header file for you.</a:t>
            </a:r>
          </a:p>
        </p:txBody>
      </p:sp>
      <p:sp>
        <p:nvSpPr>
          <p:cNvPr id="275460" name="Text Box 4"/>
          <p:cNvSpPr txBox="1">
            <a:spLocks noChangeArrowheads="1"/>
          </p:cNvSpPr>
          <p:nvPr/>
        </p:nvSpPr>
        <p:spPr bwMode="auto">
          <a:xfrm>
            <a:off x="533400" y="3163888"/>
            <a:ext cx="1841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2200"/>
          </a:p>
        </p:txBody>
      </p:sp>
      <p:grpSp>
        <p:nvGrpSpPr>
          <p:cNvPr id="275461" name="Group 5"/>
          <p:cNvGrpSpPr>
            <a:grpSpLocks/>
          </p:cNvGrpSpPr>
          <p:nvPr/>
        </p:nvGrpSpPr>
        <p:grpSpPr bwMode="auto">
          <a:xfrm>
            <a:off x="457200" y="1452563"/>
            <a:ext cx="3730625" cy="2579687"/>
            <a:chOff x="3803" y="554"/>
            <a:chExt cx="1823" cy="1625"/>
          </a:xfrm>
        </p:grpSpPr>
        <p:sp>
          <p:nvSpPr>
            <p:cNvPr id="275462" name="Text Box 6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37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Student </a:t>
              </a:r>
            </a:p>
            <a:p>
              <a:r>
                <a:rPr lang="en-US" sz="18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  ... </a:t>
              </a: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8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75463" name="Text Box 7"/>
            <p:cNvSpPr txBox="1">
              <a:spLocks noChangeArrowheads="1"/>
            </p:cNvSpPr>
            <p:nvPr/>
          </p:nvSpPr>
          <p:spPr bwMode="auto">
            <a:xfrm>
              <a:off x="3803" y="554"/>
              <a:ext cx="7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student.h</a:t>
              </a:r>
            </a:p>
          </p:txBody>
        </p:sp>
      </p:grpSp>
      <p:grpSp>
        <p:nvGrpSpPr>
          <p:cNvPr id="275464" name="Group 8"/>
          <p:cNvGrpSpPr>
            <a:grpSpLocks/>
          </p:cNvGrpSpPr>
          <p:nvPr/>
        </p:nvGrpSpPr>
        <p:grpSpPr bwMode="auto">
          <a:xfrm>
            <a:off x="396875" y="3943350"/>
            <a:ext cx="7086600" cy="2770188"/>
            <a:chOff x="3803" y="554"/>
            <a:chExt cx="1823" cy="1587"/>
          </a:xfrm>
        </p:grpSpPr>
        <p:sp>
          <p:nvSpPr>
            <p:cNvPr id="275465" name="Text Box 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333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latin typeface="Courier New" pitchFamily="49" charset="0"/>
                </a:rPr>
                <a:t>student.h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solidFill>
                  <a:srgbClr val="FF0000"/>
                </a:solidFill>
                <a:latin typeface="Courier New" pitchFamily="49" charset="0"/>
              </a:endParaRPr>
            </a:p>
            <a:p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main()</a:t>
              </a:r>
            </a:p>
            <a:p>
              <a:r>
                <a:rPr lang="en-US" sz="14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 Student </a:t>
              </a:r>
              <a:r>
                <a:rPr lang="en-US" sz="1800" b="1" dirty="0" err="1">
                  <a:latin typeface="Courier New" pitchFamily="49" charset="0"/>
                </a:rPr>
                <a:t>larry</a:t>
              </a:r>
              <a:r>
                <a:rPr lang="en-US" sz="1800" b="1" dirty="0">
                  <a:latin typeface="Courier New" pitchFamily="49" charset="0"/>
                </a:rPr>
                <a:t>;</a:t>
              </a:r>
            </a:p>
            <a:p>
              <a:r>
                <a:rPr lang="en-US" sz="1800" b="1" dirty="0">
                  <a:latin typeface="Courier New" pitchFamily="49" charset="0"/>
                </a:rPr>
                <a:t>  Alcohol vodka;</a:t>
              </a:r>
            </a:p>
            <a:p>
              <a:endParaRPr lang="en-US" sz="1000" b="1" dirty="0">
                <a:latin typeface="Courier New" pitchFamily="49" charset="0"/>
              </a:endParaRP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 err="1">
                  <a:latin typeface="Courier New" pitchFamily="49" charset="0"/>
                </a:rPr>
                <a:t>cout</a:t>
              </a:r>
              <a:r>
                <a:rPr lang="en-US" sz="1800" b="1" dirty="0">
                  <a:latin typeface="Courier New" pitchFamily="49" charset="0"/>
                </a:rPr>
                <a:t> &lt;&lt; </a:t>
              </a:r>
              <a:r>
                <a:rPr lang="en-US" sz="1800" b="1" dirty="0" err="1">
                  <a:latin typeface="Courier New" pitchFamily="49" charset="0"/>
                </a:rPr>
                <a:t>larry</a:t>
              </a:r>
              <a:r>
                <a:rPr lang="en-US" sz="1800" b="1" dirty="0">
                  <a:latin typeface="Courier New" pitchFamily="49" charset="0"/>
                </a:rPr>
                <a:t> &lt;&lt; “ is drinking “ &lt;&lt; vodka;</a:t>
              </a:r>
            </a:p>
            <a:p>
              <a:r>
                <a:rPr lang="en-US" sz="14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275466" name="Text Box 10"/>
            <p:cNvSpPr txBox="1">
              <a:spLocks noChangeArrowheads="1"/>
            </p:cNvSpPr>
            <p:nvPr/>
          </p:nvSpPr>
          <p:spPr bwMode="auto">
            <a:xfrm>
              <a:off x="3803" y="554"/>
              <a:ext cx="356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grpSp>
        <p:nvGrpSpPr>
          <p:cNvPr id="275474" name="Group 18"/>
          <p:cNvGrpSpPr>
            <a:grpSpLocks/>
          </p:cNvGrpSpPr>
          <p:nvPr/>
        </p:nvGrpSpPr>
        <p:grpSpPr bwMode="auto">
          <a:xfrm>
            <a:off x="457200" y="-76200"/>
            <a:ext cx="3730625" cy="1603375"/>
            <a:chOff x="3803" y="554"/>
            <a:chExt cx="1823" cy="1010"/>
          </a:xfrm>
        </p:grpSpPr>
        <p:sp>
          <p:nvSpPr>
            <p:cNvPr id="275475" name="Text Box 1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75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class Alcohol</a:t>
              </a:r>
            </a:p>
            <a:p>
              <a:r>
                <a:rPr lang="en-US" sz="18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  ... </a:t>
              </a:r>
            </a:p>
            <a:p>
              <a:r>
                <a:rPr lang="en-US" sz="18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75476" name="Text Box 20"/>
            <p:cNvSpPr txBox="1">
              <a:spLocks noChangeArrowheads="1"/>
            </p:cNvSpPr>
            <p:nvPr/>
          </p:nvSpPr>
          <p:spPr bwMode="auto">
            <a:xfrm>
              <a:off x="3803" y="554"/>
              <a:ext cx="69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alcohol.h</a:t>
              </a:r>
            </a:p>
          </p:txBody>
        </p:sp>
      </p:grpSp>
      <p:sp>
        <p:nvSpPr>
          <p:cNvPr id="275477" name="AutoShape 21"/>
          <p:cNvSpPr>
            <a:spLocks noChangeArrowheads="1"/>
          </p:cNvSpPr>
          <p:nvPr/>
        </p:nvSpPr>
        <p:spPr bwMode="auto">
          <a:xfrm>
            <a:off x="3810000" y="3810000"/>
            <a:ext cx="4953000" cy="1828800"/>
          </a:xfrm>
          <a:prstGeom prst="wedgeRoundRectCallout">
            <a:avLst>
              <a:gd name="adj1" fmla="val -69681"/>
              <a:gd name="adj2" fmla="val 63194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>
                <a:solidFill>
                  <a:srgbClr val="6600CC"/>
                </a:solidFill>
              </a:rPr>
              <a:t>main.cpp</a:t>
            </a:r>
            <a:r>
              <a:rPr lang="en-US"/>
              <a:t> defines an Alcohol variable but it doesn’t </a:t>
            </a:r>
            <a:r>
              <a:rPr lang="en-US">
                <a:solidFill>
                  <a:srgbClr val="6600CC"/>
                </a:solidFill>
              </a:rPr>
              <a:t>#include"alcohol.h"</a:t>
            </a:r>
            <a:r>
              <a:rPr lang="en-US"/>
              <a:t>. </a:t>
            </a:r>
          </a:p>
          <a:p>
            <a:pPr algn="ctr"/>
            <a:endParaRPr lang="en-US" sz="1000"/>
          </a:p>
          <a:p>
            <a:pPr algn="ctr"/>
            <a:r>
              <a:rPr lang="en-US"/>
              <a:t>Why? It assumes that </a:t>
            </a:r>
            <a:r>
              <a:rPr lang="en-US">
                <a:solidFill>
                  <a:srgbClr val="6600CC"/>
                </a:solidFill>
              </a:rPr>
              <a:t>student.h </a:t>
            </a:r>
            <a:r>
              <a:rPr lang="en-US"/>
              <a:t>will just include </a:t>
            </a:r>
            <a:r>
              <a:rPr lang="en-US">
                <a:solidFill>
                  <a:srgbClr val="6600CC"/>
                </a:solidFill>
              </a:rPr>
              <a:t>alcohol.h </a:t>
            </a:r>
            <a:r>
              <a:rPr lang="en-US"/>
              <a:t>for it.</a:t>
            </a:r>
          </a:p>
        </p:txBody>
      </p:sp>
      <p:sp>
        <p:nvSpPr>
          <p:cNvPr id="275478" name="AutoShape 22"/>
          <p:cNvSpPr>
            <a:spLocks noChangeArrowheads="1"/>
          </p:cNvSpPr>
          <p:nvPr/>
        </p:nvSpPr>
        <p:spPr bwMode="auto">
          <a:xfrm>
            <a:off x="4419600" y="304800"/>
            <a:ext cx="4038600" cy="1447800"/>
          </a:xfrm>
          <a:prstGeom prst="wedgeRoundRectCallout">
            <a:avLst>
              <a:gd name="adj1" fmla="val -74134"/>
              <a:gd name="adj2" fmla="val 66667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/>
              <a:t>And in fact, this works right now, because </a:t>
            </a:r>
            <a:r>
              <a:rPr lang="en-US">
                <a:solidFill>
                  <a:srgbClr val="6600CC"/>
                </a:solidFill>
              </a:rPr>
              <a:t>student.h</a:t>
            </a:r>
            <a:r>
              <a:rPr lang="en-US"/>
              <a:t> </a:t>
            </a:r>
            <a:r>
              <a:rPr lang="en-US" i="1"/>
              <a:t>does</a:t>
            </a:r>
            <a:r>
              <a:rPr lang="en-US"/>
              <a:t> include </a:t>
            </a:r>
            <a:r>
              <a:rPr lang="en-US">
                <a:solidFill>
                  <a:srgbClr val="6600CC"/>
                </a:solidFill>
              </a:rPr>
              <a:t>alcohol.h</a:t>
            </a:r>
            <a:r>
              <a:rPr lang="en-US"/>
              <a:t>.</a:t>
            </a:r>
          </a:p>
        </p:txBody>
      </p:sp>
      <p:sp>
        <p:nvSpPr>
          <p:cNvPr id="275479" name="AutoShape 23"/>
          <p:cNvSpPr>
            <a:spLocks noChangeArrowheads="1"/>
          </p:cNvSpPr>
          <p:nvPr/>
        </p:nvSpPr>
        <p:spPr bwMode="auto">
          <a:xfrm>
            <a:off x="4495800" y="1905000"/>
            <a:ext cx="4267200" cy="1447800"/>
          </a:xfrm>
          <a:prstGeom prst="wedgeRoundRectCallout">
            <a:avLst>
              <a:gd name="adj1" fmla="val -72843"/>
              <a:gd name="adj2" fmla="val 66667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 dirty="0"/>
          </a:p>
          <a:p>
            <a:pPr algn="ctr"/>
            <a:r>
              <a:rPr lang="en-US" dirty="0"/>
              <a:t>But what happens if the author of</a:t>
            </a:r>
            <a:r>
              <a:rPr lang="en-US" dirty="0">
                <a:solidFill>
                  <a:srgbClr val="6600CC"/>
                </a:solidFill>
              </a:rPr>
              <a:t> </a:t>
            </a:r>
            <a:r>
              <a:rPr lang="en-US" dirty="0" err="1">
                <a:solidFill>
                  <a:srgbClr val="6600CC"/>
                </a:solidFill>
              </a:rPr>
              <a:t>student.h</a:t>
            </a:r>
            <a:r>
              <a:rPr lang="en-US" dirty="0"/>
              <a:t> decides to change its implementation?</a:t>
            </a:r>
          </a:p>
        </p:txBody>
      </p:sp>
      <p:sp>
        <p:nvSpPr>
          <p:cNvPr id="275480" name="Rectangle 24"/>
          <p:cNvSpPr>
            <a:spLocks noChangeArrowheads="1"/>
          </p:cNvSpPr>
          <p:nvPr/>
        </p:nvSpPr>
        <p:spPr bwMode="auto">
          <a:xfrm>
            <a:off x="533400" y="1868488"/>
            <a:ext cx="2914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#include "alcohol.h"</a:t>
            </a:r>
          </a:p>
        </p:txBody>
      </p:sp>
      <p:sp>
        <p:nvSpPr>
          <p:cNvPr id="275481" name="Rectangle 25"/>
          <p:cNvSpPr>
            <a:spLocks noChangeArrowheads="1"/>
          </p:cNvSpPr>
          <p:nvPr/>
        </p:nvSpPr>
        <p:spPr bwMode="auto">
          <a:xfrm>
            <a:off x="838200" y="3430588"/>
            <a:ext cx="27781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Alcohol bottles[5];</a:t>
            </a:r>
          </a:p>
        </p:txBody>
      </p:sp>
      <p:sp>
        <p:nvSpPr>
          <p:cNvPr id="275482" name="Rectangle 26"/>
          <p:cNvSpPr>
            <a:spLocks noChangeArrowheads="1"/>
          </p:cNvSpPr>
          <p:nvPr/>
        </p:nvSpPr>
        <p:spPr bwMode="auto">
          <a:xfrm>
            <a:off x="530225" y="1866900"/>
            <a:ext cx="2914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#include “redbull.h”</a:t>
            </a:r>
          </a:p>
        </p:txBody>
      </p:sp>
      <p:sp>
        <p:nvSpPr>
          <p:cNvPr id="275483" name="Rectangle 27"/>
          <p:cNvSpPr>
            <a:spLocks noChangeArrowheads="1"/>
          </p:cNvSpPr>
          <p:nvPr/>
        </p:nvSpPr>
        <p:spPr bwMode="auto">
          <a:xfrm>
            <a:off x="830263" y="3429000"/>
            <a:ext cx="27781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RedBull bottles[5];</a:t>
            </a:r>
          </a:p>
        </p:txBody>
      </p:sp>
      <p:sp>
        <p:nvSpPr>
          <p:cNvPr id="275484" name="AutoShape 28"/>
          <p:cNvSpPr>
            <a:spLocks noChangeArrowheads="1"/>
          </p:cNvSpPr>
          <p:nvPr/>
        </p:nvSpPr>
        <p:spPr bwMode="auto">
          <a:xfrm>
            <a:off x="3962400" y="4114800"/>
            <a:ext cx="4953000" cy="2133600"/>
          </a:xfrm>
          <a:prstGeom prst="wedgeRoundRectCallout">
            <a:avLst>
              <a:gd name="adj1" fmla="val -72755"/>
              <a:gd name="adj2" fmla="val 32736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/>
              <a:t>Utoh!  Now </a:t>
            </a:r>
            <a:r>
              <a:rPr lang="en-US">
                <a:solidFill>
                  <a:srgbClr val="6600CC"/>
                </a:solidFill>
              </a:rPr>
              <a:t>main.cpp </a:t>
            </a:r>
            <a:r>
              <a:rPr lang="en-US"/>
              <a:t>no longer compiles! </a:t>
            </a:r>
            <a:r>
              <a:rPr lang="en-US">
                <a:sym typeface="Wingdings" pitchFamily="2" charset="2"/>
              </a:rPr>
              <a:t></a:t>
            </a:r>
            <a:r>
              <a:rPr lang="en-US"/>
              <a:t> </a:t>
            </a:r>
            <a:br>
              <a:rPr lang="en-US"/>
            </a:br>
            <a:br>
              <a:rPr lang="en-US" sz="1000"/>
            </a:br>
            <a:r>
              <a:rPr lang="en-US"/>
              <a:t>Why? Because it doesn’t include </a:t>
            </a:r>
            <a:r>
              <a:rPr lang="en-US">
                <a:solidFill>
                  <a:srgbClr val="6600CC"/>
                </a:solidFill>
              </a:rPr>
              <a:t>alcohol.h </a:t>
            </a:r>
            <a:r>
              <a:rPr lang="en-US"/>
              <a:t>but it defines an Alcohol variable!</a:t>
            </a:r>
          </a:p>
        </p:txBody>
      </p:sp>
      <p:sp>
        <p:nvSpPr>
          <p:cNvPr id="275485" name="AutoShape 29"/>
          <p:cNvSpPr>
            <a:spLocks noChangeArrowheads="1"/>
          </p:cNvSpPr>
          <p:nvPr/>
        </p:nvSpPr>
        <p:spPr bwMode="auto">
          <a:xfrm>
            <a:off x="4572000" y="2362200"/>
            <a:ext cx="4343400" cy="3505200"/>
          </a:xfrm>
          <a:prstGeom prst="wedgeRoundRectCallout">
            <a:avLst>
              <a:gd name="adj1" fmla="val -90389"/>
              <a:gd name="adj2" fmla="val 45065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 dirty="0"/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What can you do? </a:t>
            </a:r>
            <a:br>
              <a:rPr lang="en-US" dirty="0">
                <a:solidFill>
                  <a:schemeClr val="accent2"/>
                </a:solidFill>
              </a:rPr>
            </a:br>
            <a:endParaRPr lang="en-US" sz="1000" dirty="0">
              <a:solidFill>
                <a:schemeClr val="accent2"/>
              </a:solidFill>
            </a:endParaRPr>
          </a:p>
          <a:p>
            <a:pPr algn="ctr"/>
            <a:r>
              <a:rPr lang="en-US" dirty="0"/>
              <a:t>Always </a:t>
            </a:r>
            <a:r>
              <a:rPr lang="en-US" dirty="0">
                <a:solidFill>
                  <a:srgbClr val="FF0000"/>
                </a:solidFill>
              </a:rPr>
              <a:t>DIRECTLY include </a:t>
            </a:r>
            <a:r>
              <a:rPr lang="en-US" dirty="0"/>
              <a:t>the header files you need RIGHT where you need them.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In this case, </a:t>
            </a:r>
            <a:r>
              <a:rPr lang="en-US" dirty="0">
                <a:solidFill>
                  <a:srgbClr val="6600CC"/>
                </a:solidFill>
              </a:rPr>
              <a:t>main.cpp</a:t>
            </a:r>
            <a:r>
              <a:rPr lang="en-US" dirty="0"/>
              <a:t> has a </a:t>
            </a:r>
            <a:r>
              <a:rPr lang="en-US" dirty="0">
                <a:solidFill>
                  <a:srgbClr val="6600CC"/>
                </a:solidFill>
              </a:rPr>
              <a:t>Student</a:t>
            </a:r>
            <a:r>
              <a:rPr lang="en-US" dirty="0"/>
              <a:t> variable and an </a:t>
            </a:r>
            <a:r>
              <a:rPr lang="en-US" dirty="0">
                <a:solidFill>
                  <a:srgbClr val="6600CC"/>
                </a:solidFill>
              </a:rPr>
              <a:t>Alcohol</a:t>
            </a:r>
            <a:r>
              <a:rPr lang="en-US" dirty="0"/>
              <a:t> variable. So it should include both of their header files.</a:t>
            </a:r>
          </a:p>
        </p:txBody>
      </p:sp>
      <p:sp>
        <p:nvSpPr>
          <p:cNvPr id="275486" name="Rectangle 30"/>
          <p:cNvSpPr>
            <a:spLocks noChangeArrowheads="1"/>
          </p:cNvSpPr>
          <p:nvPr/>
        </p:nvSpPr>
        <p:spPr bwMode="auto">
          <a:xfrm>
            <a:off x="533400" y="4648200"/>
            <a:ext cx="2914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#include "alcohol.h"</a:t>
            </a:r>
          </a:p>
        </p:txBody>
      </p:sp>
      <p:sp>
        <p:nvSpPr>
          <p:cNvPr id="275487" name="Rectangle 31"/>
          <p:cNvSpPr>
            <a:spLocks noChangeArrowheads="1"/>
          </p:cNvSpPr>
          <p:nvPr/>
        </p:nvSpPr>
        <p:spPr bwMode="auto">
          <a:xfrm>
            <a:off x="609600" y="4676775"/>
            <a:ext cx="3124200" cy="3048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75488" name="AutoShape 32"/>
          <p:cNvSpPr>
            <a:spLocks noChangeArrowheads="1"/>
          </p:cNvSpPr>
          <p:nvPr/>
        </p:nvSpPr>
        <p:spPr bwMode="auto">
          <a:xfrm>
            <a:off x="3810000" y="1905000"/>
            <a:ext cx="5105400" cy="1447800"/>
          </a:xfrm>
          <a:prstGeom prst="wedgeRoundRectCallout">
            <a:avLst>
              <a:gd name="adj1" fmla="val -75060"/>
              <a:gd name="adj2" fmla="val -13486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 sz="1800"/>
              <a:t>Now your </a:t>
            </a:r>
            <a:r>
              <a:rPr lang="en-US" sz="1800">
                <a:solidFill>
                  <a:srgbClr val="6600CC"/>
                </a:solidFill>
              </a:rPr>
              <a:t>main.cpp </a:t>
            </a:r>
            <a:r>
              <a:rPr lang="en-US" sz="1800"/>
              <a:t>file will compile correctly regardless of what’s contained in the other header files it uses!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F217DA-D541-5C4B-BBF1-7D5E6D714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9A66A-A831-402B-99BF-DE65209467CE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5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5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5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5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5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5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5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5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5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5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7547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75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75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75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75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75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2754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2754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75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7548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75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275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2754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75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275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477" grpId="0" uiExpand="1" build="p" animBg="1"/>
      <p:bldP spid="275477" grpId="1" build="allAtOnce" animBg="1"/>
      <p:bldP spid="275478" grpId="0" animBg="1"/>
      <p:bldP spid="275478" grpId="1" animBg="1"/>
      <p:bldP spid="275479" grpId="0" animBg="1"/>
      <p:bldP spid="275479" grpId="1" animBg="1"/>
      <p:bldP spid="275480" grpId="0"/>
      <p:bldP spid="275480" grpId="1"/>
      <p:bldP spid="275481" grpId="0"/>
      <p:bldP spid="275482" grpId="0"/>
      <p:bldP spid="275483" grpId="0"/>
      <p:bldP spid="275484" grpId="0" animBg="1"/>
      <p:bldP spid="275484" grpId="1" animBg="1"/>
      <p:bldP spid="275485" grpId="0" build="p" animBg="1"/>
      <p:bldP spid="275485" grpId="1" build="allAtOnce" animBg="1"/>
      <p:bldP spid="275486" grpId="0"/>
      <p:bldP spid="275487" grpId="0" animBg="1"/>
      <p:bldP spid="275487" grpId="1" animBg="1"/>
      <p:bldP spid="275488" grpId="0" animBg="1"/>
      <p:bldP spid="275488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 sz="3600"/>
              <a:t>Topic #2: Preprocessor Directives</a:t>
            </a:r>
          </a:p>
        </p:txBody>
      </p:sp>
      <p:sp>
        <p:nvSpPr>
          <p:cNvPr id="205828" name="Text Box 4"/>
          <p:cNvSpPr txBox="1">
            <a:spLocks noChangeArrowheads="1"/>
          </p:cNvSpPr>
          <p:nvPr/>
        </p:nvSpPr>
        <p:spPr bwMode="auto">
          <a:xfrm>
            <a:off x="441325" y="808038"/>
            <a:ext cx="79533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/>
              <a:t>C++ has several special commands which you sometimes</a:t>
            </a:r>
            <a:br>
              <a:rPr lang="en-US" sz="2400"/>
            </a:br>
            <a:r>
              <a:rPr lang="en-US" sz="2400"/>
              <a:t>need in your programs.  </a:t>
            </a:r>
          </a:p>
        </p:txBody>
      </p:sp>
      <p:sp>
        <p:nvSpPr>
          <p:cNvPr id="205829" name="Text Box 5"/>
          <p:cNvSpPr txBox="1">
            <a:spLocks noChangeArrowheads="1"/>
          </p:cNvSpPr>
          <p:nvPr/>
        </p:nvSpPr>
        <p:spPr bwMode="auto">
          <a:xfrm>
            <a:off x="304800" y="2027238"/>
            <a:ext cx="31670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Command 1:  </a:t>
            </a:r>
            <a:r>
              <a:rPr lang="en-US" sz="2400">
                <a:solidFill>
                  <a:schemeClr val="accent2"/>
                </a:solidFill>
              </a:rPr>
              <a:t>#define</a:t>
            </a:r>
          </a:p>
        </p:txBody>
      </p:sp>
      <p:sp>
        <p:nvSpPr>
          <p:cNvPr id="205830" name="Text Box 6"/>
          <p:cNvSpPr txBox="1">
            <a:spLocks noChangeArrowheads="1"/>
          </p:cNvSpPr>
          <p:nvPr/>
        </p:nvSpPr>
        <p:spPr bwMode="auto">
          <a:xfrm>
            <a:off x="463550" y="2614613"/>
            <a:ext cx="7920038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You can use the </a:t>
            </a:r>
            <a:r>
              <a:rPr lang="en-US" sz="2200">
                <a:solidFill>
                  <a:schemeClr val="accent2"/>
                </a:solidFill>
              </a:rPr>
              <a:t>#define</a:t>
            </a:r>
            <a:r>
              <a:rPr lang="en-US" sz="2200"/>
              <a:t> command to define new constants:</a:t>
            </a:r>
          </a:p>
        </p:txBody>
      </p:sp>
      <p:sp>
        <p:nvSpPr>
          <p:cNvPr id="205831" name="Text Box 7"/>
          <p:cNvSpPr txBox="1">
            <a:spLocks noChangeArrowheads="1"/>
          </p:cNvSpPr>
          <p:nvPr/>
        </p:nvSpPr>
        <p:spPr bwMode="auto">
          <a:xfrm>
            <a:off x="533400" y="3230563"/>
            <a:ext cx="1841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2200"/>
          </a:p>
        </p:txBody>
      </p:sp>
      <p:grpSp>
        <p:nvGrpSpPr>
          <p:cNvPr id="205832" name="Group 8"/>
          <p:cNvGrpSpPr>
            <a:grpSpLocks/>
          </p:cNvGrpSpPr>
          <p:nvPr/>
        </p:nvGrpSpPr>
        <p:grpSpPr bwMode="auto">
          <a:xfrm>
            <a:off x="4800600" y="3028950"/>
            <a:ext cx="3730625" cy="2427288"/>
            <a:chOff x="3803" y="554"/>
            <a:chExt cx="1823" cy="1529"/>
          </a:xfrm>
        </p:grpSpPr>
        <p:sp>
          <p:nvSpPr>
            <p:cNvPr id="205833" name="Text Box 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27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#define PI 3.14159</a:t>
              </a:r>
            </a:p>
            <a:p>
              <a:endParaRPr lang="en-US" sz="1800" b="1" dirty="0">
                <a:solidFill>
                  <a:srgbClr val="6600CC"/>
                </a:solidFill>
                <a:latin typeface="Courier New" pitchFamily="49" charset="0"/>
              </a:endParaRPr>
            </a:p>
            <a:p>
              <a:endParaRPr lang="en-US" sz="1800" b="1" dirty="0">
                <a:solidFill>
                  <a:srgbClr val="6600CC"/>
                </a:solidFill>
                <a:latin typeface="Courier New" pitchFamily="49" charset="0"/>
              </a:endParaRPr>
            </a:p>
            <a:p>
              <a:r>
                <a:rPr lang="en-US" sz="1800" b="1" dirty="0">
                  <a:latin typeface="Courier New" pitchFamily="49" charset="0"/>
                </a:rPr>
                <a:t>void </a:t>
              </a:r>
              <a:r>
                <a:rPr lang="en-US" sz="1800" b="1" dirty="0" err="1">
                  <a:latin typeface="Courier New" pitchFamily="49" charset="0"/>
                </a:rPr>
                <a:t>someFunc</a:t>
              </a:r>
              <a:r>
                <a:rPr lang="en-US" sz="1800" b="1" dirty="0">
                  <a:latin typeface="Courier New" pitchFamily="49" charset="0"/>
                </a:rPr>
                <a:t>()</a:t>
              </a:r>
            </a:p>
            <a:p>
              <a:r>
                <a:rPr lang="en-US" sz="1800" b="1" dirty="0">
                  <a:latin typeface="Courier New" pitchFamily="49" charset="0"/>
                </a:rPr>
                <a:t>{ </a:t>
              </a:r>
            </a:p>
            <a:p>
              <a:r>
                <a:rPr lang="en-US" sz="1800" b="1" dirty="0">
                  <a:latin typeface="Courier New" pitchFamily="49" charset="0"/>
                </a:rPr>
                <a:t>   </a:t>
              </a:r>
              <a:r>
                <a:rPr lang="en-US" sz="1800" b="1" dirty="0" err="1">
                  <a:latin typeface="Courier New" pitchFamily="49" charset="0"/>
                </a:rPr>
                <a:t>cout</a:t>
              </a:r>
              <a:r>
                <a:rPr lang="en-US" sz="1800" b="1" dirty="0">
                  <a:latin typeface="Courier New" pitchFamily="49" charset="0"/>
                </a:rPr>
                <a:t> &lt;&lt; PI;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205834" name="Text Box 10"/>
            <p:cNvSpPr txBox="1">
              <a:spLocks noChangeArrowheads="1"/>
            </p:cNvSpPr>
            <p:nvPr/>
          </p:nvSpPr>
          <p:spPr bwMode="auto">
            <a:xfrm>
              <a:off x="3803" y="554"/>
              <a:ext cx="6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file.cpp</a:t>
              </a:r>
            </a:p>
          </p:txBody>
        </p:sp>
      </p:grpSp>
      <p:sp>
        <p:nvSpPr>
          <p:cNvPr id="205835" name="Text Box 11"/>
          <p:cNvSpPr txBox="1">
            <a:spLocks noChangeArrowheads="1"/>
          </p:cNvSpPr>
          <p:nvPr/>
        </p:nvSpPr>
        <p:spPr bwMode="auto">
          <a:xfrm>
            <a:off x="609600" y="5715000"/>
            <a:ext cx="787717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You can also use </a:t>
            </a:r>
            <a:r>
              <a:rPr lang="en-US" sz="2200">
                <a:solidFill>
                  <a:schemeClr val="accent2"/>
                </a:solidFill>
              </a:rPr>
              <a:t>#define</a:t>
            </a:r>
            <a:r>
              <a:rPr lang="en-US" sz="2200"/>
              <a:t> to define a new constant </a:t>
            </a:r>
            <a:r>
              <a:rPr lang="en-US" sz="2200">
                <a:solidFill>
                  <a:srgbClr val="800000"/>
                </a:solidFill>
              </a:rPr>
              <a:t>without </a:t>
            </a:r>
            <a:br>
              <a:rPr lang="en-US" sz="2200">
                <a:solidFill>
                  <a:srgbClr val="800000"/>
                </a:solidFill>
              </a:rPr>
            </a:br>
            <a:r>
              <a:rPr lang="en-US" sz="2200">
                <a:solidFill>
                  <a:srgbClr val="800000"/>
                </a:solidFill>
              </a:rPr>
              <a:t>specifying a value</a:t>
            </a:r>
            <a:r>
              <a:rPr lang="en-US" sz="2200"/>
              <a:t>! Why you ask? We’ll see!</a:t>
            </a:r>
          </a:p>
        </p:txBody>
      </p:sp>
      <p:sp>
        <p:nvSpPr>
          <p:cNvPr id="205836" name="Rectangle 12"/>
          <p:cNvSpPr>
            <a:spLocks noChangeArrowheads="1"/>
          </p:cNvSpPr>
          <p:nvPr/>
        </p:nvSpPr>
        <p:spPr bwMode="auto">
          <a:xfrm>
            <a:off x="4876800" y="3810000"/>
            <a:ext cx="20955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chemeClr val="accent2"/>
                </a:solidFill>
                <a:latin typeface="Courier New" pitchFamily="49" charset="0"/>
              </a:rPr>
              <a:t>#define FOOBAR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BAAD4E-578D-554C-9D35-130C5AF2E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9A66A-A831-402B-99BF-DE65209467CE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5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829" grpId="0"/>
      <p:bldP spid="205830" grpId="0"/>
      <p:bldP spid="205835" grpId="0"/>
      <p:bldP spid="20583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98438"/>
            <a:ext cx="7772400" cy="1143001"/>
          </a:xfrm>
        </p:spPr>
        <p:txBody>
          <a:bodyPr/>
          <a:lstStyle/>
          <a:p>
            <a:r>
              <a:rPr lang="en-US"/>
              <a:t>Preprocessor Directives</a:t>
            </a:r>
          </a:p>
        </p:txBody>
      </p:sp>
      <p:sp>
        <p:nvSpPr>
          <p:cNvPr id="206852" name="Text Box 4"/>
          <p:cNvSpPr txBox="1">
            <a:spLocks noChangeArrowheads="1"/>
          </p:cNvSpPr>
          <p:nvPr/>
        </p:nvSpPr>
        <p:spPr bwMode="auto">
          <a:xfrm>
            <a:off x="304800" y="1173163"/>
            <a:ext cx="4997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Command 2:  </a:t>
            </a:r>
            <a:r>
              <a:rPr lang="en-US" sz="2400">
                <a:solidFill>
                  <a:schemeClr val="accent2"/>
                </a:solidFill>
              </a:rPr>
              <a:t>#ifdef  </a:t>
            </a:r>
            <a:r>
              <a:rPr lang="en-US" sz="2400"/>
              <a:t>and</a:t>
            </a:r>
            <a:r>
              <a:rPr lang="en-US" sz="2400">
                <a:solidFill>
                  <a:schemeClr val="accent2"/>
                </a:solidFill>
              </a:rPr>
              <a:t>   #endif</a:t>
            </a:r>
          </a:p>
        </p:txBody>
      </p:sp>
      <p:sp>
        <p:nvSpPr>
          <p:cNvPr id="206853" name="Text Box 5"/>
          <p:cNvSpPr txBox="1">
            <a:spLocks noChangeArrowheads="1"/>
          </p:cNvSpPr>
          <p:nvPr/>
        </p:nvSpPr>
        <p:spPr bwMode="auto">
          <a:xfrm>
            <a:off x="463550" y="1858963"/>
            <a:ext cx="794226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You can use the </a:t>
            </a:r>
            <a:r>
              <a:rPr lang="en-US" sz="2200">
                <a:solidFill>
                  <a:schemeClr val="accent2"/>
                </a:solidFill>
              </a:rPr>
              <a:t>#ifdef </a:t>
            </a:r>
            <a:r>
              <a:rPr lang="en-US" sz="2200"/>
              <a:t>command to check if a constant has</a:t>
            </a:r>
            <a:br>
              <a:rPr lang="en-US" sz="2200"/>
            </a:br>
            <a:r>
              <a:rPr lang="en-US" sz="2200"/>
              <a:t>been defined already…</a:t>
            </a:r>
          </a:p>
        </p:txBody>
      </p:sp>
      <p:grpSp>
        <p:nvGrpSpPr>
          <p:cNvPr id="206854" name="Group 6"/>
          <p:cNvGrpSpPr>
            <a:grpSpLocks/>
          </p:cNvGrpSpPr>
          <p:nvPr/>
        </p:nvGrpSpPr>
        <p:grpSpPr bwMode="auto">
          <a:xfrm>
            <a:off x="4800600" y="3028950"/>
            <a:ext cx="3730625" cy="2976563"/>
            <a:chOff x="3803" y="554"/>
            <a:chExt cx="1823" cy="1875"/>
          </a:xfrm>
        </p:grpSpPr>
        <p:sp>
          <p:nvSpPr>
            <p:cNvPr id="206855" name="Text Box 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62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#define FOOBAR</a:t>
              </a:r>
            </a:p>
            <a:p>
              <a:endParaRPr lang="en-US" sz="1800" b="1" dirty="0">
                <a:solidFill>
                  <a:srgbClr val="6600CC"/>
                </a:solidFill>
                <a:latin typeface="Courier New" pitchFamily="49" charset="0"/>
              </a:endParaRPr>
            </a:p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#ifdef FOOBAR</a:t>
              </a:r>
            </a:p>
            <a:p>
              <a:r>
                <a:rPr lang="en-US" sz="1800" b="1" dirty="0">
                  <a:latin typeface="Courier New" pitchFamily="49" charset="0"/>
                </a:rPr>
                <a:t>void </a:t>
              </a:r>
              <a:r>
                <a:rPr lang="en-US" sz="1800" b="1" dirty="0" err="1">
                  <a:latin typeface="Courier New" pitchFamily="49" charset="0"/>
                </a:rPr>
                <a:t>someFunc</a:t>
              </a:r>
              <a:r>
                <a:rPr lang="en-US" sz="1800" b="1" dirty="0">
                  <a:latin typeface="Courier New" pitchFamily="49" charset="0"/>
                </a:rPr>
                <a:t>()</a:t>
              </a:r>
            </a:p>
            <a:p>
              <a:r>
                <a:rPr lang="en-US" sz="1800" b="1" dirty="0">
                  <a:latin typeface="Courier New" pitchFamily="49" charset="0"/>
                </a:rPr>
                <a:t>{ </a:t>
              </a:r>
            </a:p>
            <a:p>
              <a:r>
                <a:rPr lang="en-US" sz="1800" b="1" dirty="0">
                  <a:latin typeface="Courier New" pitchFamily="49" charset="0"/>
                </a:rPr>
                <a:t>   </a:t>
              </a:r>
              <a:r>
                <a:rPr lang="en-US" sz="1800" b="1" dirty="0" err="1">
                  <a:latin typeface="Courier New" pitchFamily="49" charset="0"/>
                </a:rPr>
                <a:t>cout</a:t>
              </a:r>
              <a:r>
                <a:rPr lang="en-US" sz="1800" b="1" dirty="0">
                  <a:latin typeface="Courier New" pitchFamily="49" charset="0"/>
                </a:rPr>
                <a:t> &lt;&lt; PI;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#endif</a:t>
              </a:r>
            </a:p>
            <a:p>
              <a:endParaRPr lang="en-US" sz="1800" b="1" dirty="0">
                <a:solidFill>
                  <a:srgbClr val="6600CC"/>
                </a:solidFill>
                <a:latin typeface="Courier New" pitchFamily="49" charset="0"/>
              </a:endParaRPr>
            </a:p>
          </p:txBody>
        </p:sp>
        <p:sp>
          <p:nvSpPr>
            <p:cNvPr id="206856" name="Text Box 8"/>
            <p:cNvSpPr txBox="1">
              <a:spLocks noChangeArrowheads="1"/>
            </p:cNvSpPr>
            <p:nvPr/>
          </p:nvSpPr>
          <p:spPr bwMode="auto">
            <a:xfrm>
              <a:off x="3803" y="554"/>
              <a:ext cx="6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file.cpp</a:t>
              </a:r>
            </a:p>
          </p:txBody>
        </p:sp>
      </p:grpSp>
      <p:sp>
        <p:nvSpPr>
          <p:cNvPr id="206857" name="Text Box 9"/>
          <p:cNvSpPr txBox="1">
            <a:spLocks noChangeArrowheads="1"/>
          </p:cNvSpPr>
          <p:nvPr/>
        </p:nvSpPr>
        <p:spPr bwMode="auto">
          <a:xfrm>
            <a:off x="152400" y="2895600"/>
            <a:ext cx="4572000" cy="176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The compiler </a:t>
            </a:r>
            <a:br>
              <a:rPr lang="en-US" sz="2200"/>
            </a:br>
            <a:r>
              <a:rPr lang="en-US" sz="2200">
                <a:solidFill>
                  <a:srgbClr val="006666"/>
                </a:solidFill>
              </a:rPr>
              <a:t>only compiles the code</a:t>
            </a:r>
            <a:r>
              <a:rPr lang="en-US" sz="2200"/>
              <a:t> </a:t>
            </a:r>
            <a:br>
              <a:rPr lang="en-US" sz="2200"/>
            </a:br>
            <a:r>
              <a:rPr lang="en-US" sz="2200"/>
              <a:t>between the </a:t>
            </a:r>
            <a:br>
              <a:rPr lang="en-US" sz="2200"/>
            </a:br>
            <a:r>
              <a:rPr lang="en-US" sz="2200">
                <a:solidFill>
                  <a:schemeClr val="accent2"/>
                </a:solidFill>
              </a:rPr>
              <a:t>#ifdef</a:t>
            </a:r>
            <a:r>
              <a:rPr lang="en-US" sz="2200"/>
              <a:t> and the </a:t>
            </a:r>
            <a:r>
              <a:rPr lang="en-US" sz="2200">
                <a:solidFill>
                  <a:schemeClr val="accent2"/>
                </a:solidFill>
              </a:rPr>
              <a:t>#endif</a:t>
            </a:r>
            <a:r>
              <a:rPr lang="en-US" sz="2200"/>
              <a:t> </a:t>
            </a:r>
            <a:br>
              <a:rPr lang="en-US" sz="2200"/>
            </a:br>
            <a:r>
              <a:rPr lang="en-US" sz="2200"/>
              <a:t>if the constant </a:t>
            </a:r>
            <a:r>
              <a:rPr lang="en-US" sz="2200">
                <a:solidFill>
                  <a:srgbClr val="FF3300"/>
                </a:solidFill>
              </a:rPr>
              <a:t>was</a:t>
            </a:r>
            <a:r>
              <a:rPr lang="en-US" sz="2200"/>
              <a:t> defined.</a:t>
            </a:r>
          </a:p>
        </p:txBody>
      </p:sp>
      <p:sp>
        <p:nvSpPr>
          <p:cNvPr id="206858" name="AutoShape 10"/>
          <p:cNvSpPr>
            <a:spLocks noChangeArrowheads="1"/>
          </p:cNvSpPr>
          <p:nvPr/>
        </p:nvSpPr>
        <p:spPr bwMode="auto">
          <a:xfrm>
            <a:off x="5410200" y="1828800"/>
            <a:ext cx="2362200" cy="1447800"/>
          </a:xfrm>
          <a:prstGeom prst="wedgeRoundRectCallout">
            <a:avLst>
              <a:gd name="adj1" fmla="val -45764"/>
              <a:gd name="adj2" fmla="val 10021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Since FOOBAR was defined I’ll compile the code until #endif.</a:t>
            </a:r>
          </a:p>
        </p:txBody>
      </p:sp>
      <p:sp>
        <p:nvSpPr>
          <p:cNvPr id="206859" name="Rectangle 11"/>
          <p:cNvSpPr>
            <a:spLocks noChangeArrowheads="1"/>
          </p:cNvSpPr>
          <p:nvPr/>
        </p:nvSpPr>
        <p:spPr bwMode="auto">
          <a:xfrm>
            <a:off x="4953000" y="3505200"/>
            <a:ext cx="1981200" cy="2286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6860" name="AutoShape 12"/>
          <p:cNvSpPr>
            <a:spLocks noChangeArrowheads="1"/>
          </p:cNvSpPr>
          <p:nvPr/>
        </p:nvSpPr>
        <p:spPr bwMode="auto">
          <a:xfrm>
            <a:off x="5486400" y="1828800"/>
            <a:ext cx="2686050" cy="1447800"/>
          </a:xfrm>
          <a:prstGeom prst="wedgeRoundRectCallout">
            <a:avLst>
              <a:gd name="adj1" fmla="val -49116"/>
              <a:gd name="adj2" fmla="val 10021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Since FOOBAR was NOT defined I’ll ignore the code until #endif.</a:t>
            </a:r>
          </a:p>
        </p:txBody>
      </p:sp>
      <p:sp>
        <p:nvSpPr>
          <p:cNvPr id="206861" name="Rectangle 13"/>
          <p:cNvSpPr>
            <a:spLocks noChangeArrowheads="1"/>
          </p:cNvSpPr>
          <p:nvPr/>
        </p:nvSpPr>
        <p:spPr bwMode="auto">
          <a:xfrm>
            <a:off x="4892675" y="3905250"/>
            <a:ext cx="2130425" cy="457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</a:rPr>
              <a:t>/*</a:t>
            </a:r>
            <a:r>
              <a:rPr lang="en-US" sz="2400"/>
              <a:t>                  </a:t>
            </a:r>
          </a:p>
        </p:txBody>
      </p:sp>
      <p:sp>
        <p:nvSpPr>
          <p:cNvPr id="206862" name="Rectangle 14"/>
          <p:cNvSpPr>
            <a:spLocks noChangeArrowheads="1"/>
          </p:cNvSpPr>
          <p:nvPr/>
        </p:nvSpPr>
        <p:spPr bwMode="auto">
          <a:xfrm>
            <a:off x="4914900" y="5334000"/>
            <a:ext cx="2130425" cy="457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</a:rPr>
              <a:t>*/</a:t>
            </a:r>
            <a:r>
              <a:rPr lang="en-US" sz="2400"/>
              <a:t>                 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FF515C-1CA1-1049-972C-34DFE4D72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9A66A-A831-402B-99BF-DE65209467CE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06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6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20686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2068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20686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206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2068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2" grpId="0"/>
      <p:bldP spid="206853" grpId="0"/>
      <p:bldP spid="206857" grpId="0"/>
      <p:bldP spid="206858" grpId="0" animBg="1"/>
      <p:bldP spid="206858" grpId="1" animBg="1"/>
      <p:bldP spid="206859" grpId="0" animBg="1"/>
      <p:bldP spid="206860" grpId="0" animBg="1"/>
      <p:bldP spid="206860" grpId="1" animBg="1"/>
      <p:bldP spid="206861" grpId="0" build="allAtOnce" animBg="1"/>
      <p:bldP spid="206862" grpId="0" build="allAtOnce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98438"/>
            <a:ext cx="7772400" cy="1143001"/>
          </a:xfrm>
        </p:spPr>
        <p:txBody>
          <a:bodyPr/>
          <a:lstStyle/>
          <a:p>
            <a:r>
              <a:rPr lang="en-US"/>
              <a:t>Preprocessor Directives</a:t>
            </a:r>
          </a:p>
        </p:txBody>
      </p:sp>
      <p:sp>
        <p:nvSpPr>
          <p:cNvPr id="209923" name="Text Box 3"/>
          <p:cNvSpPr txBox="1">
            <a:spLocks noChangeArrowheads="1"/>
          </p:cNvSpPr>
          <p:nvPr/>
        </p:nvSpPr>
        <p:spPr bwMode="auto">
          <a:xfrm>
            <a:off x="304800" y="1173163"/>
            <a:ext cx="5157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Command 2:  </a:t>
            </a:r>
            <a:r>
              <a:rPr lang="en-US" sz="2400">
                <a:solidFill>
                  <a:schemeClr val="accent2"/>
                </a:solidFill>
              </a:rPr>
              <a:t>#if</a:t>
            </a:r>
            <a:r>
              <a:rPr lang="en-US" sz="2400">
                <a:solidFill>
                  <a:srgbClr val="FF3300"/>
                </a:solidFill>
              </a:rPr>
              <a:t>n</a:t>
            </a:r>
            <a:r>
              <a:rPr lang="en-US" sz="2400">
                <a:solidFill>
                  <a:schemeClr val="accent2"/>
                </a:solidFill>
              </a:rPr>
              <a:t>def  </a:t>
            </a:r>
            <a:r>
              <a:rPr lang="en-US" sz="2400"/>
              <a:t>and</a:t>
            </a:r>
            <a:r>
              <a:rPr lang="en-US" sz="2400">
                <a:solidFill>
                  <a:schemeClr val="accent2"/>
                </a:solidFill>
              </a:rPr>
              <a:t>   #endif</a:t>
            </a:r>
          </a:p>
        </p:txBody>
      </p:sp>
      <p:sp>
        <p:nvSpPr>
          <p:cNvPr id="209924" name="Text Box 4"/>
          <p:cNvSpPr txBox="1">
            <a:spLocks noChangeArrowheads="1"/>
          </p:cNvSpPr>
          <p:nvPr/>
        </p:nvSpPr>
        <p:spPr bwMode="auto">
          <a:xfrm>
            <a:off x="463550" y="1858963"/>
            <a:ext cx="8088313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200"/>
              <a:t>You can use the </a:t>
            </a:r>
            <a:r>
              <a:rPr lang="en-US" sz="2200">
                <a:solidFill>
                  <a:schemeClr val="accent2"/>
                </a:solidFill>
              </a:rPr>
              <a:t>#if</a:t>
            </a:r>
            <a:r>
              <a:rPr lang="en-US" sz="2200">
                <a:solidFill>
                  <a:srgbClr val="FF3300"/>
                </a:solidFill>
              </a:rPr>
              <a:t>n</a:t>
            </a:r>
            <a:r>
              <a:rPr lang="en-US" sz="2200">
                <a:solidFill>
                  <a:schemeClr val="accent2"/>
                </a:solidFill>
              </a:rPr>
              <a:t>def </a:t>
            </a:r>
            <a:r>
              <a:rPr lang="en-US" sz="2200"/>
              <a:t>command to check if a constant has</a:t>
            </a:r>
            <a:br>
              <a:rPr lang="en-US" sz="2200"/>
            </a:br>
            <a:r>
              <a:rPr lang="en-US" sz="2200"/>
              <a:t>NOT been defined already…</a:t>
            </a:r>
          </a:p>
        </p:txBody>
      </p:sp>
      <p:grpSp>
        <p:nvGrpSpPr>
          <p:cNvPr id="209925" name="Group 5"/>
          <p:cNvGrpSpPr>
            <a:grpSpLocks/>
          </p:cNvGrpSpPr>
          <p:nvPr/>
        </p:nvGrpSpPr>
        <p:grpSpPr bwMode="auto">
          <a:xfrm>
            <a:off x="4800600" y="3028950"/>
            <a:ext cx="3730625" cy="2976563"/>
            <a:chOff x="3803" y="554"/>
            <a:chExt cx="1823" cy="1875"/>
          </a:xfrm>
        </p:grpSpPr>
        <p:sp>
          <p:nvSpPr>
            <p:cNvPr id="209926" name="Text Box 6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62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#define FOOBAR</a:t>
              </a:r>
            </a:p>
            <a:p>
              <a:endParaRPr lang="en-US" sz="1800" b="1" dirty="0">
                <a:solidFill>
                  <a:srgbClr val="6600CC"/>
                </a:solidFill>
                <a:latin typeface="Courier New" pitchFamily="49" charset="0"/>
              </a:endParaRPr>
            </a:p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#if</a:t>
              </a:r>
              <a:r>
                <a:rPr lang="en-US" sz="1800" b="1" dirty="0">
                  <a:solidFill>
                    <a:srgbClr val="FF3300"/>
                  </a:solidFill>
                  <a:latin typeface="Courier New" pitchFamily="49" charset="0"/>
                </a:rPr>
                <a:t>n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def FOOBAR</a:t>
              </a:r>
            </a:p>
            <a:p>
              <a:r>
                <a:rPr lang="en-US" sz="1800" b="1" dirty="0">
                  <a:latin typeface="Courier New" pitchFamily="49" charset="0"/>
                </a:rPr>
                <a:t>void </a:t>
              </a:r>
              <a:r>
                <a:rPr lang="en-US" sz="1800" b="1" dirty="0" err="1">
                  <a:latin typeface="Courier New" pitchFamily="49" charset="0"/>
                </a:rPr>
                <a:t>someFunc</a:t>
              </a:r>
              <a:r>
                <a:rPr lang="en-US" sz="1800" b="1" dirty="0">
                  <a:latin typeface="Courier New" pitchFamily="49" charset="0"/>
                </a:rPr>
                <a:t>()</a:t>
              </a:r>
            </a:p>
            <a:p>
              <a:r>
                <a:rPr lang="en-US" sz="1800" b="1" dirty="0">
                  <a:latin typeface="Courier New" pitchFamily="49" charset="0"/>
                </a:rPr>
                <a:t>{ </a:t>
              </a:r>
            </a:p>
            <a:p>
              <a:r>
                <a:rPr lang="en-US" sz="1800" b="1" dirty="0">
                  <a:latin typeface="Courier New" pitchFamily="49" charset="0"/>
                </a:rPr>
                <a:t>   </a:t>
              </a:r>
              <a:r>
                <a:rPr lang="en-US" sz="1800" b="1" dirty="0" err="1">
                  <a:latin typeface="Courier New" pitchFamily="49" charset="0"/>
                </a:rPr>
                <a:t>cout</a:t>
              </a:r>
              <a:r>
                <a:rPr lang="en-US" sz="1800" b="1" dirty="0">
                  <a:latin typeface="Courier New" pitchFamily="49" charset="0"/>
                </a:rPr>
                <a:t> &lt;&lt; PI;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#endif</a:t>
              </a:r>
            </a:p>
            <a:p>
              <a:endParaRPr lang="en-US" sz="1800" b="1" dirty="0">
                <a:solidFill>
                  <a:srgbClr val="6600CC"/>
                </a:solidFill>
                <a:latin typeface="Courier New" pitchFamily="49" charset="0"/>
              </a:endParaRPr>
            </a:p>
          </p:txBody>
        </p:sp>
        <p:sp>
          <p:nvSpPr>
            <p:cNvPr id="209927" name="Text Box 7"/>
            <p:cNvSpPr txBox="1">
              <a:spLocks noChangeArrowheads="1"/>
            </p:cNvSpPr>
            <p:nvPr/>
          </p:nvSpPr>
          <p:spPr bwMode="auto">
            <a:xfrm>
              <a:off x="3803" y="554"/>
              <a:ext cx="6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file.cpp</a:t>
              </a:r>
            </a:p>
          </p:txBody>
        </p:sp>
      </p:grpSp>
      <p:sp>
        <p:nvSpPr>
          <p:cNvPr id="209929" name="AutoShape 9"/>
          <p:cNvSpPr>
            <a:spLocks noChangeArrowheads="1"/>
          </p:cNvSpPr>
          <p:nvPr/>
        </p:nvSpPr>
        <p:spPr bwMode="auto">
          <a:xfrm>
            <a:off x="5410200" y="1828800"/>
            <a:ext cx="2362200" cy="1447800"/>
          </a:xfrm>
          <a:prstGeom prst="wedgeRoundRectCallout">
            <a:avLst>
              <a:gd name="adj1" fmla="val -45764"/>
              <a:gd name="adj2" fmla="val 100218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Since FOOBAR was defined I’ll ignore the code until #endif.</a:t>
            </a:r>
          </a:p>
        </p:txBody>
      </p:sp>
      <p:sp>
        <p:nvSpPr>
          <p:cNvPr id="209930" name="Rectangle 10"/>
          <p:cNvSpPr>
            <a:spLocks noChangeArrowheads="1"/>
          </p:cNvSpPr>
          <p:nvPr/>
        </p:nvSpPr>
        <p:spPr bwMode="auto">
          <a:xfrm>
            <a:off x="4953000" y="3505200"/>
            <a:ext cx="1981200" cy="2286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9932" name="Rectangle 12"/>
          <p:cNvSpPr>
            <a:spLocks noChangeArrowheads="1"/>
          </p:cNvSpPr>
          <p:nvPr/>
        </p:nvSpPr>
        <p:spPr bwMode="auto">
          <a:xfrm>
            <a:off x="4905375" y="3914775"/>
            <a:ext cx="2130425" cy="457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</a:rPr>
              <a:t>/*</a:t>
            </a:r>
            <a:r>
              <a:rPr lang="en-US" sz="2400"/>
              <a:t>                  </a:t>
            </a:r>
          </a:p>
        </p:txBody>
      </p:sp>
      <p:sp>
        <p:nvSpPr>
          <p:cNvPr id="209933" name="Rectangle 13"/>
          <p:cNvSpPr>
            <a:spLocks noChangeArrowheads="1"/>
          </p:cNvSpPr>
          <p:nvPr/>
        </p:nvSpPr>
        <p:spPr bwMode="auto">
          <a:xfrm>
            <a:off x="4914900" y="5334000"/>
            <a:ext cx="2130425" cy="457200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</a:rPr>
              <a:t>*/</a:t>
            </a:r>
            <a:r>
              <a:rPr lang="en-US" sz="2400"/>
              <a:t>                  </a:t>
            </a:r>
          </a:p>
        </p:txBody>
      </p:sp>
      <p:sp>
        <p:nvSpPr>
          <p:cNvPr id="209934" name="AutoShape 14"/>
          <p:cNvSpPr>
            <a:spLocks noChangeArrowheads="1"/>
          </p:cNvSpPr>
          <p:nvPr/>
        </p:nvSpPr>
        <p:spPr bwMode="auto">
          <a:xfrm>
            <a:off x="5486400" y="1752600"/>
            <a:ext cx="2686050" cy="1447800"/>
          </a:xfrm>
          <a:prstGeom prst="wedgeRoundRectCallout">
            <a:avLst>
              <a:gd name="adj1" fmla="val -49116"/>
              <a:gd name="adj2" fmla="val 105481"/>
              <a:gd name="adj3" fmla="val 1666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Since FOOBAR was NOT defined I’ll compile the code until #endif.</a:t>
            </a:r>
          </a:p>
        </p:txBody>
      </p:sp>
      <p:sp>
        <p:nvSpPr>
          <p:cNvPr id="209935" name="Text Box 15"/>
          <p:cNvSpPr txBox="1">
            <a:spLocks noChangeArrowheads="1"/>
          </p:cNvSpPr>
          <p:nvPr/>
        </p:nvSpPr>
        <p:spPr bwMode="auto">
          <a:xfrm>
            <a:off x="152400" y="2895600"/>
            <a:ext cx="4572000" cy="176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The compiler </a:t>
            </a:r>
            <a:br>
              <a:rPr lang="en-US" sz="2200"/>
            </a:br>
            <a:r>
              <a:rPr lang="en-US" sz="2200">
                <a:solidFill>
                  <a:srgbClr val="006666"/>
                </a:solidFill>
              </a:rPr>
              <a:t>only compiles the code</a:t>
            </a:r>
            <a:r>
              <a:rPr lang="en-US" sz="2200"/>
              <a:t> </a:t>
            </a:r>
            <a:br>
              <a:rPr lang="en-US" sz="2200"/>
            </a:br>
            <a:r>
              <a:rPr lang="en-US" sz="2200"/>
              <a:t>between the </a:t>
            </a:r>
            <a:br>
              <a:rPr lang="en-US" sz="2200"/>
            </a:br>
            <a:r>
              <a:rPr lang="en-US" sz="2200">
                <a:solidFill>
                  <a:schemeClr val="accent2"/>
                </a:solidFill>
              </a:rPr>
              <a:t>#if</a:t>
            </a:r>
            <a:r>
              <a:rPr lang="en-US" sz="2200">
                <a:solidFill>
                  <a:srgbClr val="FF3300"/>
                </a:solidFill>
              </a:rPr>
              <a:t>n</a:t>
            </a:r>
            <a:r>
              <a:rPr lang="en-US" sz="2200">
                <a:solidFill>
                  <a:schemeClr val="accent2"/>
                </a:solidFill>
              </a:rPr>
              <a:t>def</a:t>
            </a:r>
            <a:r>
              <a:rPr lang="en-US" sz="2200"/>
              <a:t> and the </a:t>
            </a:r>
            <a:r>
              <a:rPr lang="en-US" sz="2200">
                <a:solidFill>
                  <a:schemeClr val="accent2"/>
                </a:solidFill>
              </a:rPr>
              <a:t>#endif</a:t>
            </a:r>
            <a:r>
              <a:rPr lang="en-US" sz="2200"/>
              <a:t> </a:t>
            </a:r>
            <a:br>
              <a:rPr lang="en-US" sz="2200"/>
            </a:br>
            <a:r>
              <a:rPr lang="en-US" sz="2200"/>
              <a:t>if the constant </a:t>
            </a:r>
            <a:r>
              <a:rPr lang="en-US" sz="2200">
                <a:solidFill>
                  <a:srgbClr val="FF3300"/>
                </a:solidFill>
              </a:rPr>
              <a:t>was NOT</a:t>
            </a:r>
            <a:r>
              <a:rPr lang="en-US" sz="2200"/>
              <a:t> defined.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D0CDA4-EE73-1741-A223-470948A4B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9A66A-A831-402B-99BF-DE65209467CE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9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9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09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20993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2099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20993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209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209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209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09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923" grpId="0"/>
      <p:bldP spid="209924" grpId="0"/>
      <p:bldP spid="209929" grpId="0" animBg="1"/>
      <p:bldP spid="209929" grpId="1" animBg="1"/>
      <p:bldP spid="209930" grpId="0" animBg="1"/>
      <p:bldP spid="209932" grpId="0" build="allAtOnce" animBg="1"/>
      <p:bldP spid="209932" grpId="1" build="allAtOnce" animBg="1"/>
      <p:bldP spid="209933" grpId="0" build="allAtOnce" animBg="1"/>
      <p:bldP spid="209933" grpId="1" build="allAtOnce" animBg="1"/>
      <p:bldP spid="209934" grpId="0" animBg="1"/>
      <p:bldP spid="20993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>
          <a:xfrm>
            <a:off x="-1600200" y="-228600"/>
            <a:ext cx="7772400" cy="1143000"/>
          </a:xfrm>
        </p:spPr>
        <p:txBody>
          <a:bodyPr/>
          <a:lstStyle/>
          <a:p>
            <a:r>
              <a:rPr lang="en-US" sz="3600"/>
              <a:t>Separate Compilation</a:t>
            </a:r>
          </a:p>
        </p:txBody>
      </p:sp>
      <p:sp>
        <p:nvSpPr>
          <p:cNvPr id="195588" name="Text Box 4"/>
          <p:cNvSpPr txBox="1">
            <a:spLocks noChangeArrowheads="1"/>
          </p:cNvSpPr>
          <p:nvPr/>
        </p:nvSpPr>
        <p:spPr bwMode="auto">
          <a:xfrm>
            <a:off x="0" y="5791200"/>
            <a:ext cx="4953000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When using class composition, it helps to define each class in a separate pair of .cpp/.h files.</a:t>
            </a:r>
          </a:p>
        </p:txBody>
      </p:sp>
      <p:grpSp>
        <p:nvGrpSpPr>
          <p:cNvPr id="195591" name="Group 7"/>
          <p:cNvGrpSpPr>
            <a:grpSpLocks/>
          </p:cNvGrpSpPr>
          <p:nvPr/>
        </p:nvGrpSpPr>
        <p:grpSpPr bwMode="auto">
          <a:xfrm>
            <a:off x="76200" y="533400"/>
            <a:ext cx="3103563" cy="2152650"/>
            <a:chOff x="3803" y="554"/>
            <a:chExt cx="1823" cy="1356"/>
          </a:xfrm>
        </p:grpSpPr>
        <p:sp>
          <p:nvSpPr>
            <p:cNvPr id="195589" name="Text Box 5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0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class Calculator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public: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compute();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latin typeface="Courier New" pitchFamily="49" charset="0"/>
                </a:rPr>
                <a:t>};</a:t>
              </a:r>
            </a:p>
          </p:txBody>
        </p:sp>
        <p:sp>
          <p:nvSpPr>
            <p:cNvPr id="195590" name="Text Box 6"/>
            <p:cNvSpPr txBox="1">
              <a:spLocks noChangeArrowheads="1"/>
            </p:cNvSpPr>
            <p:nvPr/>
          </p:nvSpPr>
          <p:spPr bwMode="auto">
            <a:xfrm>
              <a:off x="3803" y="554"/>
              <a:ext cx="58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calc.h</a:t>
              </a:r>
            </a:p>
          </p:txBody>
        </p:sp>
      </p:grpSp>
      <p:grpSp>
        <p:nvGrpSpPr>
          <p:cNvPr id="195592" name="Group 8"/>
          <p:cNvGrpSpPr>
            <a:grpSpLocks/>
          </p:cNvGrpSpPr>
          <p:nvPr/>
        </p:nvGrpSpPr>
        <p:grpSpPr bwMode="auto">
          <a:xfrm>
            <a:off x="20638" y="2724150"/>
            <a:ext cx="3608387" cy="2152650"/>
            <a:chOff x="3803" y="554"/>
            <a:chExt cx="1823" cy="1356"/>
          </a:xfrm>
        </p:grpSpPr>
        <p:sp>
          <p:nvSpPr>
            <p:cNvPr id="195593" name="Text Box 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0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latin typeface="Courier New" pitchFamily="49" charset="0"/>
                </a:rPr>
                <a:t>calc.h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</a:t>
              </a:r>
              <a:r>
                <a:rPr lang="en-US" sz="1600" b="1" dirty="0">
                  <a:latin typeface="Courier New" pitchFamily="49" charset="0"/>
                </a:rPr>
                <a:t>Calculator</a:t>
              </a:r>
              <a:r>
                <a:rPr lang="en-US" sz="1800" b="1" dirty="0">
                  <a:latin typeface="Courier New" pitchFamily="49" charset="0"/>
                </a:rPr>
                <a:t>::compute()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195594" name="Text Box 10"/>
            <p:cNvSpPr txBox="1">
              <a:spLocks noChangeArrowheads="1"/>
            </p:cNvSpPr>
            <p:nvPr/>
          </p:nvSpPr>
          <p:spPr bwMode="auto">
            <a:xfrm>
              <a:off x="3803" y="554"/>
              <a:ext cx="6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calc.cpp</a:t>
              </a:r>
            </a:p>
          </p:txBody>
        </p:sp>
      </p:grpSp>
      <p:grpSp>
        <p:nvGrpSpPr>
          <p:cNvPr id="195600" name="Group 16"/>
          <p:cNvGrpSpPr>
            <a:grpSpLocks/>
          </p:cNvGrpSpPr>
          <p:nvPr/>
        </p:nvGrpSpPr>
        <p:grpSpPr bwMode="auto">
          <a:xfrm>
            <a:off x="2743200" y="438150"/>
            <a:ext cx="3730625" cy="3251200"/>
            <a:chOff x="3803" y="554"/>
            <a:chExt cx="1823" cy="2048"/>
          </a:xfrm>
        </p:grpSpPr>
        <p:sp>
          <p:nvSpPr>
            <p:cNvPr id="195601" name="Text Box 1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79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calc.h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>
                  <a:latin typeface="Courier New" pitchFamily="49" charset="0"/>
                </a:rPr>
                <a:t>class Student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public:</a:t>
              </a:r>
            </a:p>
            <a:p>
              <a:r>
                <a:rPr lang="en-US" sz="1800" b="1" dirty="0">
                  <a:latin typeface="Courier New" pitchFamily="49" charset="0"/>
                </a:rPr>
                <a:t>  void study();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latin typeface="Courier New" pitchFamily="49" charset="0"/>
                </a:rPr>
                <a:t>private: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Calculator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myCalc</a:t>
              </a:r>
              <a:r>
                <a:rPr lang="en-US" sz="1800" b="1" dirty="0">
                  <a:latin typeface="Courier New" pitchFamily="49" charset="0"/>
                </a:rPr>
                <a:t>;</a:t>
              </a:r>
            </a:p>
            <a:p>
              <a:r>
                <a:rPr lang="en-US" sz="1800" b="1" dirty="0">
                  <a:latin typeface="Courier New" pitchFamily="49" charset="0"/>
                </a:rPr>
                <a:t>};</a:t>
              </a:r>
            </a:p>
          </p:txBody>
        </p:sp>
        <p:sp>
          <p:nvSpPr>
            <p:cNvPr id="195602" name="Text Box 18"/>
            <p:cNvSpPr txBox="1">
              <a:spLocks noChangeArrowheads="1"/>
            </p:cNvSpPr>
            <p:nvPr/>
          </p:nvSpPr>
          <p:spPr bwMode="auto">
            <a:xfrm>
              <a:off x="3803" y="554"/>
              <a:ext cx="7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student.h</a:t>
              </a:r>
            </a:p>
          </p:txBody>
        </p:sp>
      </p:grpSp>
      <p:grpSp>
        <p:nvGrpSpPr>
          <p:cNvPr id="195603" name="Group 19"/>
          <p:cNvGrpSpPr>
            <a:grpSpLocks/>
          </p:cNvGrpSpPr>
          <p:nvPr/>
        </p:nvGrpSpPr>
        <p:grpSpPr bwMode="auto">
          <a:xfrm>
            <a:off x="2667000" y="3714750"/>
            <a:ext cx="3836988" cy="2152650"/>
            <a:chOff x="3803" y="554"/>
            <a:chExt cx="1823" cy="1356"/>
          </a:xfrm>
        </p:grpSpPr>
        <p:sp>
          <p:nvSpPr>
            <p:cNvPr id="195604" name="Text Box 20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0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latin typeface="Courier New" pitchFamily="49" charset="0"/>
                </a:rPr>
                <a:t>student.h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>
                  <a:latin typeface="Courier New" pitchFamily="49" charset="0"/>
                </a:rPr>
                <a:t>void Student::study()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</a:rPr>
                <a:t>cout</a:t>
              </a:r>
              <a:r>
                <a:rPr lang="en-US" sz="1800" b="1" dirty="0">
                  <a:latin typeface="Courier New" pitchFamily="49" charset="0"/>
                </a:rPr>
                <a:t> &lt;&lt; </a:t>
              </a:r>
              <a:r>
                <a:rPr lang="en-US" sz="1800" b="1" dirty="0" err="1">
                  <a:latin typeface="Courier New" pitchFamily="49" charset="0"/>
                </a:rPr>
                <a:t>myCalc.compute</a:t>
              </a:r>
              <a:r>
                <a:rPr lang="en-US" sz="1800" b="1" dirty="0"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195605" name="Text Box 21"/>
            <p:cNvSpPr txBox="1">
              <a:spLocks noChangeArrowheads="1"/>
            </p:cNvSpPr>
            <p:nvPr/>
          </p:nvSpPr>
          <p:spPr bwMode="auto">
            <a:xfrm>
              <a:off x="3803" y="554"/>
              <a:ext cx="8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student.cpp</a:t>
              </a:r>
            </a:p>
          </p:txBody>
        </p:sp>
      </p:grpSp>
      <p:grpSp>
        <p:nvGrpSpPr>
          <p:cNvPr id="195595" name="Group 11"/>
          <p:cNvGrpSpPr>
            <a:grpSpLocks/>
          </p:cNvGrpSpPr>
          <p:nvPr/>
        </p:nvGrpSpPr>
        <p:grpSpPr bwMode="auto">
          <a:xfrm>
            <a:off x="6211888" y="4079875"/>
            <a:ext cx="3084512" cy="2701925"/>
            <a:chOff x="3803" y="554"/>
            <a:chExt cx="1823" cy="1702"/>
          </a:xfrm>
        </p:grpSpPr>
        <p:sp>
          <p:nvSpPr>
            <p:cNvPr id="195596" name="Text Box 12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448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student.h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main()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Student grace</a:t>
              </a:r>
              <a:r>
                <a:rPr lang="en-US" sz="1800" b="1" dirty="0">
                  <a:latin typeface="Courier New" pitchFamily="49" charset="0"/>
                </a:rPr>
                <a:t>;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grace.study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195597" name="Text Box 13"/>
            <p:cNvSpPr txBox="1">
              <a:spLocks noChangeArrowheads="1"/>
            </p:cNvSpPr>
            <p:nvPr/>
          </p:nvSpPr>
          <p:spPr bwMode="auto">
            <a:xfrm>
              <a:off x="3803" y="554"/>
              <a:ext cx="8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sp>
        <p:nvSpPr>
          <p:cNvPr id="195606" name="Text Box 22"/>
          <p:cNvSpPr txBox="1">
            <a:spLocks noChangeArrowheads="1"/>
          </p:cNvSpPr>
          <p:nvPr/>
        </p:nvSpPr>
        <p:spPr bwMode="auto">
          <a:xfrm>
            <a:off x="152400" y="5943600"/>
            <a:ext cx="4953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Then you can use them like this in your main program…</a:t>
            </a:r>
          </a:p>
        </p:txBody>
      </p:sp>
      <p:sp>
        <p:nvSpPr>
          <p:cNvPr id="195607" name="Text Box 23"/>
          <p:cNvSpPr txBox="1">
            <a:spLocks noChangeArrowheads="1"/>
          </p:cNvSpPr>
          <p:nvPr/>
        </p:nvSpPr>
        <p:spPr bwMode="auto">
          <a:xfrm>
            <a:off x="152400" y="5791200"/>
            <a:ext cx="4953000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Now – something interesting </a:t>
            </a:r>
            <a:r>
              <a:rPr lang="en-US" sz="2200">
                <a:solidFill>
                  <a:srgbClr val="FF3300"/>
                </a:solidFill>
              </a:rPr>
              <a:t>(and bad)</a:t>
            </a:r>
            <a:r>
              <a:rPr lang="en-US" sz="2200"/>
              <a:t> happens if I use both classes in my main program.  Let’s see!</a:t>
            </a:r>
          </a:p>
        </p:txBody>
      </p:sp>
      <p:grpSp>
        <p:nvGrpSpPr>
          <p:cNvPr id="195608" name="Group 24"/>
          <p:cNvGrpSpPr>
            <a:grpSpLocks/>
          </p:cNvGrpSpPr>
          <p:nvPr/>
        </p:nvGrpSpPr>
        <p:grpSpPr bwMode="auto">
          <a:xfrm>
            <a:off x="6210300" y="3255963"/>
            <a:ext cx="3084513" cy="3525837"/>
            <a:chOff x="3803" y="554"/>
            <a:chExt cx="1823" cy="2221"/>
          </a:xfrm>
        </p:grpSpPr>
        <p:sp>
          <p:nvSpPr>
            <p:cNvPr id="195609" name="Text Box 25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96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student.h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calc.h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main()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Student grace;</a:t>
              </a:r>
            </a:p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  Calculator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hp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;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grace.study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hp.compute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195610" name="Text Box 26"/>
            <p:cNvSpPr txBox="1">
              <a:spLocks noChangeArrowheads="1"/>
            </p:cNvSpPr>
            <p:nvPr/>
          </p:nvSpPr>
          <p:spPr bwMode="auto">
            <a:xfrm>
              <a:off x="3803" y="554"/>
              <a:ext cx="8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sp>
        <p:nvSpPr>
          <p:cNvPr id="195611" name="Text Box 27"/>
          <p:cNvSpPr txBox="1">
            <a:spLocks noChangeArrowheads="1"/>
          </p:cNvSpPr>
          <p:nvPr/>
        </p:nvSpPr>
        <p:spPr bwMode="auto">
          <a:xfrm>
            <a:off x="6553200" y="381000"/>
            <a:ext cx="23780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</a:rPr>
              <a:t>Can anyone see what the problem is?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8C1C92-DEC7-1743-9DBC-DC1257BD6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9A66A-A831-402B-99BF-DE65209467CE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5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5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56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56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5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5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95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95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5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5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5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5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95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95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5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5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95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95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5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88" grpId="0"/>
      <p:bldP spid="195606" grpId="0"/>
      <p:bldP spid="195606" grpId="1"/>
      <p:bldP spid="195607" grpId="1"/>
      <p:bldP spid="1956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62DBFFF-2B6A-4292-B44D-4CF33E2E374D}"/>
              </a:ext>
            </a:extLst>
          </p:cNvPr>
          <p:cNvGrpSpPr/>
          <p:nvPr/>
        </p:nvGrpSpPr>
        <p:grpSpPr>
          <a:xfrm>
            <a:off x="4964993" y="4865926"/>
            <a:ext cx="4119208" cy="1892826"/>
            <a:chOff x="4964993" y="4572000"/>
            <a:chExt cx="4119208" cy="1892826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497500E-1C62-4B47-8B24-45D9C664CF3C}"/>
                </a:ext>
              </a:extLst>
            </p:cNvPr>
            <p:cNvGrpSpPr/>
            <p:nvPr/>
          </p:nvGrpSpPr>
          <p:grpSpPr>
            <a:xfrm>
              <a:off x="4964993" y="4572000"/>
              <a:ext cx="4119208" cy="1892826"/>
              <a:chOff x="4964993" y="4572000"/>
              <a:chExt cx="4119208" cy="1892826"/>
            </a:xfrm>
          </p:grpSpPr>
          <p:sp>
            <p:nvSpPr>
              <p:cNvPr id="41" name="Rectangle 11">
                <a:extLst>
                  <a:ext uri="{FF2B5EF4-FFF2-40B4-BE49-F238E27FC236}">
                    <a16:creationId xmlns:a16="http://schemas.microsoft.com/office/drawing/2014/main" id="{785CF7E7-48E0-4854-B3C1-1873263525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5436" y="4627934"/>
                <a:ext cx="4088765" cy="1836892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Rectangle 12">
                <a:extLst>
                  <a:ext uri="{FF2B5EF4-FFF2-40B4-BE49-F238E27FC236}">
                    <a16:creationId xmlns:a16="http://schemas.microsoft.com/office/drawing/2014/main" id="{D7DF452D-0B8B-4C3B-9CD7-A6C85E4E92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4993" y="4572000"/>
                <a:ext cx="4002658" cy="18928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CCFFCC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8575">
                    <a:solidFill>
                      <a:srgbClr val="CCFF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</a:pPr>
                <a:r>
                  <a:rPr lang="en-US" sz="1800" b="1" dirty="0" err="1">
                    <a:latin typeface="Courier New" pitchFamily="49" charset="0"/>
                    <a:cs typeface="Courier New" pitchFamily="49" charset="0"/>
                  </a:rPr>
                  <a:t>int</a:t>
                </a: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main()</a:t>
                </a:r>
                <a:br>
                  <a:rPr lang="en-US" sz="1800" b="1" dirty="0">
                    <a:latin typeface="Courier New" pitchFamily="49" charset="0"/>
                    <a:cs typeface="Courier New" pitchFamily="49" charset="0"/>
                  </a:rPr>
                </a:b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{</a:t>
                </a:r>
              </a:p>
              <a:p>
                <a:pPr eaLnBrk="0" hangingPunct="0">
                  <a:spcBef>
                    <a:spcPct val="50000"/>
                  </a:spcBef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</a:t>
                </a:r>
              </a:p>
              <a:p>
                <a:pPr eaLnBrk="0" hangingPunct="0">
                  <a:spcBef>
                    <a:spcPct val="50000"/>
                  </a:spcBef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 </a:t>
                </a:r>
              </a:p>
              <a:p>
                <a:pPr eaLnBrk="0" hangingPunct="0">
                  <a:spcBef>
                    <a:spcPct val="50000"/>
                  </a:spcBef>
                </a:pPr>
                <a:r>
                  <a:rPr lang="en-US" sz="1800" b="1" dirty="0">
                    <a:latin typeface="Courier New" pitchFamily="49" charset="0"/>
                    <a:cs typeface="Courier New" pitchFamily="49" charset="0"/>
                  </a:rPr>
                  <a:t>}</a:t>
                </a:r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225A2DF-F6F4-4FA3-99DB-8AB0FFBB9F18}"/>
                </a:ext>
              </a:extLst>
            </p:cNvPr>
            <p:cNvSpPr/>
            <p:nvPr/>
          </p:nvSpPr>
          <p:spPr>
            <a:xfrm>
              <a:off x="5181600" y="5195279"/>
              <a:ext cx="357020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Courier New" pitchFamily="49" charset="0"/>
                  <a:cs typeface="Courier New" pitchFamily="49" charset="0"/>
                </a:rPr>
                <a:t>Gassy betty(</a:t>
              </a:r>
              <a:r>
                <a:rPr lang="en-US" b="1" dirty="0">
                  <a:solidFill>
                    <a:srgbClr val="006600"/>
                  </a:solidFill>
                  <a:latin typeface="Courier New" pitchFamily="49" charset="0"/>
                  <a:cs typeface="Courier New" pitchFamily="49" charset="0"/>
                </a:rPr>
                <a:t>18</a:t>
              </a:r>
              <a:r>
                <a:rPr lang="en-US" b="1" dirty="0">
                  <a:latin typeface="Courier New" pitchFamily="49" charset="0"/>
                  <a:cs typeface="Courier New" pitchFamily="49" charset="0"/>
                </a:rPr>
                <a:t>,</a:t>
              </a:r>
              <a:r>
                <a:rPr lang="en-US" b="1" dirty="0">
                  <a:solidFill>
                    <a:srgbClr val="0070C0"/>
                  </a:solidFill>
                  <a:latin typeface="Courier New" pitchFamily="49" charset="0"/>
                  <a:cs typeface="Courier New" pitchFamily="49" charset="0"/>
                </a:rPr>
                <a:t>true</a:t>
              </a:r>
              <a:r>
                <a:rPr lang="en-US" b="1" dirty="0">
                  <a:latin typeface="Courier New" pitchFamily="49" charset="0"/>
                  <a:cs typeface="Courier New" pitchFamily="49" charset="0"/>
                </a:rPr>
                <a:t>); </a:t>
              </a:r>
              <a:endParaRPr lang="en-US" dirty="0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16EF0A8-789D-41C5-9546-8F8AC4C1EB78}"/>
                </a:ext>
              </a:extLst>
            </p:cNvPr>
            <p:cNvGrpSpPr/>
            <p:nvPr/>
          </p:nvGrpSpPr>
          <p:grpSpPr>
            <a:xfrm>
              <a:off x="5177597" y="5635201"/>
              <a:ext cx="3476243" cy="400110"/>
              <a:chOff x="5177597" y="5635201"/>
              <a:chExt cx="3476243" cy="400110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819D54E-ECD6-49E9-8853-6AA40917D746}"/>
                  </a:ext>
                </a:extLst>
              </p:cNvPr>
              <p:cNvSpPr/>
              <p:nvPr/>
            </p:nvSpPr>
            <p:spPr>
              <a:xfrm>
                <a:off x="7084180" y="5635201"/>
                <a:ext cx="156966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latin typeface="Courier New" pitchFamily="49" charset="0"/>
                    <a:cs typeface="Courier New" pitchFamily="49" charset="0"/>
                  </a:rPr>
                  <a:t>// </a:t>
                </a:r>
                <a:r>
                  <a:rPr lang="en-US" b="1" dirty="0">
                    <a:solidFill>
                      <a:srgbClr val="FF3300"/>
                    </a:solidFill>
                    <a:latin typeface="Courier New" pitchFamily="49" charset="0"/>
                    <a:cs typeface="Courier New" pitchFamily="49" charset="0"/>
                  </a:rPr>
                  <a:t>error!</a:t>
                </a:r>
                <a:endParaRPr lang="en-US" dirty="0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F1BF286-E246-4A99-9202-5440A5FA2143}"/>
                  </a:ext>
                </a:extLst>
              </p:cNvPr>
              <p:cNvSpPr/>
              <p:nvPr/>
            </p:nvSpPr>
            <p:spPr>
              <a:xfrm>
                <a:off x="5177597" y="5635201"/>
                <a:ext cx="203132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latin typeface="Courier New" pitchFamily="49" charset="0"/>
                    <a:cs typeface="Courier New" pitchFamily="49" charset="0"/>
                  </a:rPr>
                  <a:t>Gassy </a:t>
                </a:r>
                <a:r>
                  <a:rPr lang="en-US" b="1" dirty="0" err="1">
                    <a:latin typeface="Courier New" pitchFamily="49" charset="0"/>
                    <a:cs typeface="Courier New" pitchFamily="49" charset="0"/>
                  </a:rPr>
                  <a:t>alan</a:t>
                </a:r>
                <a:r>
                  <a:rPr lang="en-US" b="1" dirty="0">
                    <a:latin typeface="Courier New" pitchFamily="49" charset="0"/>
                    <a:cs typeface="Courier New" pitchFamily="49" charset="0"/>
                  </a:rPr>
                  <a:t>; </a:t>
                </a:r>
                <a:endParaRPr lang="en-US" dirty="0"/>
              </a:p>
            </p:txBody>
          </p:sp>
        </p:grpSp>
      </p:grpSp>
      <p:sp>
        <p:nvSpPr>
          <p:cNvPr id="224258" name="Rectangle 2"/>
          <p:cNvSpPr>
            <a:spLocks noChangeArrowheads="1"/>
          </p:cNvSpPr>
          <p:nvPr/>
        </p:nvSpPr>
        <p:spPr bwMode="auto">
          <a:xfrm>
            <a:off x="123825" y="228600"/>
            <a:ext cx="4836357" cy="6529388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Gassy 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Gassy(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age, bool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 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 age;  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	}</a:t>
            </a: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800" b="1" dirty="0">
              <a:latin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bool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;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};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224259" name="Rectangle 3"/>
          <p:cNvSpPr>
            <a:spLocks noChangeArrowheads="1"/>
          </p:cNvSpPr>
          <p:nvPr/>
        </p:nvSpPr>
        <p:spPr bwMode="auto">
          <a:xfrm>
            <a:off x="4884399" y="-6531"/>
            <a:ext cx="425244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3600" dirty="0">
                <a:solidFill>
                  <a:schemeClr val="tx2"/>
                </a:solidFill>
              </a:rPr>
              <a:t>Constructor Basics</a:t>
            </a:r>
          </a:p>
        </p:txBody>
      </p:sp>
      <p:sp>
        <p:nvSpPr>
          <p:cNvPr id="224260" name="Text Box 4"/>
          <p:cNvSpPr txBox="1">
            <a:spLocks noChangeArrowheads="1"/>
          </p:cNvSpPr>
          <p:nvPr/>
        </p:nvSpPr>
        <p:spPr bwMode="auto">
          <a:xfrm>
            <a:off x="5300938" y="1176950"/>
            <a:ext cx="342873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Your class can have many different constructors…</a:t>
            </a:r>
          </a:p>
        </p:txBody>
      </p:sp>
      <p:sp>
        <p:nvSpPr>
          <p:cNvPr id="224272" name="Rectangle 16"/>
          <p:cNvSpPr>
            <a:spLocks noChangeArrowheads="1"/>
          </p:cNvSpPr>
          <p:nvPr/>
        </p:nvSpPr>
        <p:spPr bwMode="auto">
          <a:xfrm>
            <a:off x="381000" y="2590800"/>
            <a:ext cx="45720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int </a:t>
            </a:r>
            <a:r>
              <a:rPr lang="en-US" sz="1800" b="1" dirty="0" err="1">
                <a:latin typeface="Courier New" pitchFamily="49" charset="0"/>
              </a:rPr>
              <a:t>getFartsPerHr</a:t>
            </a:r>
            <a:r>
              <a:rPr lang="en-US" sz="1800" b="1" dirty="0">
                <a:latin typeface="Courier New" pitchFamily="49" charset="0"/>
              </a:rPr>
              <a:t>()</a:t>
            </a: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  if(</a:t>
            </a:r>
            <a:r>
              <a:rPr lang="en-US" sz="1800" b="1" dirty="0" err="1">
                <a:latin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</a:rPr>
              <a:t> == true) </a:t>
            </a:r>
          </a:p>
          <a:p>
            <a:r>
              <a:rPr lang="en-US" sz="1800" b="1" dirty="0">
                <a:latin typeface="Courier New" pitchFamily="49" charset="0"/>
              </a:rPr>
              <a:t>    return(100);   </a:t>
            </a:r>
          </a:p>
          <a:p>
            <a:r>
              <a:rPr lang="en-US" sz="1800" b="1" dirty="0">
                <a:latin typeface="Courier New" pitchFamily="49" charset="0"/>
              </a:rPr>
              <a:t>  return(3 * </a:t>
            </a:r>
            <a:r>
              <a:rPr lang="en-US" sz="1800" b="1" dirty="0" err="1">
                <a:latin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</a:rPr>
              <a:t>);</a:t>
            </a:r>
          </a:p>
          <a:p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224273" name="Rectangle 17"/>
          <p:cNvSpPr>
            <a:spLocks noChangeArrowheads="1"/>
          </p:cNvSpPr>
          <p:nvPr/>
        </p:nvSpPr>
        <p:spPr bwMode="auto">
          <a:xfrm>
            <a:off x="352425" y="1087438"/>
            <a:ext cx="4572000" cy="146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Gassy() 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m_age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= 0;  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m_ateBeans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= false;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224274" name="Rectangle 18"/>
          <p:cNvSpPr>
            <a:spLocks noChangeArrowheads="1"/>
          </p:cNvSpPr>
          <p:nvPr/>
        </p:nvSpPr>
        <p:spPr bwMode="auto">
          <a:xfrm>
            <a:off x="6887950" y="5933344"/>
            <a:ext cx="1851106" cy="40011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OK!!!     </a:t>
            </a:r>
          </a:p>
        </p:txBody>
      </p:sp>
      <p:sp>
        <p:nvSpPr>
          <p:cNvPr id="22" name="AutoShape 65"/>
          <p:cNvSpPr>
            <a:spLocks noChangeArrowheads="1"/>
          </p:cNvSpPr>
          <p:nvPr/>
        </p:nvSpPr>
        <p:spPr bwMode="auto">
          <a:xfrm>
            <a:off x="4140784" y="4225152"/>
            <a:ext cx="2138782" cy="705568"/>
          </a:xfrm>
          <a:prstGeom prst="wedgeRoundRectCallout">
            <a:avLst>
              <a:gd name="adj1" fmla="val 64116"/>
              <a:gd name="adj2" fmla="val 136427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This variable initialization…</a:t>
            </a:r>
          </a:p>
        </p:txBody>
      </p:sp>
      <p:sp>
        <p:nvSpPr>
          <p:cNvPr id="2" name="Rectangle 1"/>
          <p:cNvSpPr/>
          <p:nvPr/>
        </p:nvSpPr>
        <p:spPr>
          <a:xfrm>
            <a:off x="4883143" y="3366753"/>
            <a:ext cx="41370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 This is called 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rgbClr val="7030A0"/>
                </a:solidFill>
              </a:rPr>
              <a:t>constructor overloading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248656" y="2167689"/>
            <a:ext cx="35333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The only requirement is that each one </a:t>
            </a:r>
            <a:r>
              <a:rPr lang="en-US" dirty="0">
                <a:solidFill>
                  <a:srgbClr val="FF0000"/>
                </a:solidFill>
              </a:rPr>
              <a:t>has different parameters</a:t>
            </a:r>
            <a:r>
              <a:rPr lang="en-US" dirty="0">
                <a:solidFill>
                  <a:schemeClr val="tx2"/>
                </a:solidFill>
              </a:rPr>
              <a:t> and/or types.</a:t>
            </a:r>
          </a:p>
        </p:txBody>
      </p:sp>
      <p:sp>
        <p:nvSpPr>
          <p:cNvPr id="24" name="AutoShape 65"/>
          <p:cNvSpPr>
            <a:spLocks noChangeArrowheads="1"/>
          </p:cNvSpPr>
          <p:nvPr/>
        </p:nvSpPr>
        <p:spPr bwMode="auto">
          <a:xfrm>
            <a:off x="2582944" y="52052"/>
            <a:ext cx="4034671" cy="992096"/>
          </a:xfrm>
          <a:prstGeom prst="wedgeRoundRectCallout">
            <a:avLst>
              <a:gd name="adj1" fmla="val -90579"/>
              <a:gd name="adj2" fmla="val 61552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100" dirty="0"/>
          </a:p>
          <a:p>
            <a:pPr algn="ctr"/>
            <a:r>
              <a:rPr lang="en-US" dirty="0"/>
              <a:t>goes to this constructor, since it has matching parameters.</a:t>
            </a:r>
          </a:p>
        </p:txBody>
      </p:sp>
      <p:sp>
        <p:nvSpPr>
          <p:cNvPr id="25" name="AutoShape 65"/>
          <p:cNvSpPr>
            <a:spLocks noChangeArrowheads="1"/>
          </p:cNvSpPr>
          <p:nvPr/>
        </p:nvSpPr>
        <p:spPr bwMode="auto">
          <a:xfrm>
            <a:off x="4061169" y="4694160"/>
            <a:ext cx="2138782" cy="705568"/>
          </a:xfrm>
          <a:prstGeom prst="wedgeRoundRectCallout">
            <a:avLst>
              <a:gd name="adj1" fmla="val 64116"/>
              <a:gd name="adj2" fmla="val 136427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and this initialization…</a:t>
            </a:r>
          </a:p>
        </p:txBody>
      </p:sp>
      <p:sp>
        <p:nvSpPr>
          <p:cNvPr id="26" name="AutoShape 65"/>
          <p:cNvSpPr>
            <a:spLocks noChangeArrowheads="1"/>
          </p:cNvSpPr>
          <p:nvPr/>
        </p:nvSpPr>
        <p:spPr bwMode="auto">
          <a:xfrm>
            <a:off x="3214540" y="1547869"/>
            <a:ext cx="2173428" cy="1764024"/>
          </a:xfrm>
          <a:prstGeom prst="wedgeRoundRectCallout">
            <a:avLst>
              <a:gd name="adj1" fmla="val -130760"/>
              <a:gd name="adj2" fmla="val 14634"/>
              <a:gd name="adj3" fmla="val 16667"/>
            </a:avLst>
          </a:prstGeom>
          <a:solidFill>
            <a:srgbClr val="FFEEDD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goes to this constructor, since it requires no parameters.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B99760-4B68-9045-998C-6B7C25E7E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3B2F3-5146-4113-A273-54BF0FD5C58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2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-0.00463 L -0.00313 0.1796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242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24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3.33333E-6 0.20278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242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24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260" grpId="0" autoUpdateAnimBg="0"/>
      <p:bldP spid="224272" grpId="0"/>
      <p:bldP spid="224273" grpId="0"/>
      <p:bldP spid="224273" grpId="1"/>
      <p:bldP spid="224274" grpId="0" animBg="1"/>
      <p:bldP spid="22" grpId="0" animBg="1"/>
      <p:bldP spid="22" grpId="1" animBg="1"/>
      <p:bldP spid="2" grpId="0"/>
      <p:bldP spid="23" grpId="0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>
          <a:xfrm>
            <a:off x="-1600200" y="-228600"/>
            <a:ext cx="7772400" cy="1143000"/>
          </a:xfrm>
        </p:spPr>
        <p:txBody>
          <a:bodyPr/>
          <a:lstStyle/>
          <a:p>
            <a:r>
              <a:rPr lang="en-US" sz="3600"/>
              <a:t>Separate Compilation</a:t>
            </a:r>
          </a:p>
        </p:txBody>
      </p:sp>
      <p:grpSp>
        <p:nvGrpSpPr>
          <p:cNvPr id="197636" name="Group 4"/>
          <p:cNvGrpSpPr>
            <a:grpSpLocks/>
          </p:cNvGrpSpPr>
          <p:nvPr/>
        </p:nvGrpSpPr>
        <p:grpSpPr bwMode="auto">
          <a:xfrm>
            <a:off x="76200" y="533400"/>
            <a:ext cx="3103563" cy="2152650"/>
            <a:chOff x="3803" y="554"/>
            <a:chExt cx="1823" cy="1356"/>
          </a:xfrm>
        </p:grpSpPr>
        <p:sp>
          <p:nvSpPr>
            <p:cNvPr id="197637" name="Text Box 5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0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class Calculator</a:t>
              </a:r>
            </a:p>
            <a:p>
              <a:r>
                <a:rPr lang="en-US" sz="1800" b="1">
                  <a:latin typeface="Courier New" pitchFamily="49" charset="0"/>
                </a:rPr>
                <a:t>{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void compute();</a:t>
              </a:r>
            </a:p>
            <a:p>
              <a:r>
                <a:rPr lang="en-US" sz="1800" b="1">
                  <a:latin typeface="Courier New" pitchFamily="49" charset="0"/>
                </a:rPr>
                <a:t>  ...</a:t>
              </a:r>
            </a:p>
            <a:p>
              <a:r>
                <a:rPr lang="en-US" sz="18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197638" name="Text Box 6"/>
            <p:cNvSpPr txBox="1">
              <a:spLocks noChangeArrowheads="1"/>
            </p:cNvSpPr>
            <p:nvPr/>
          </p:nvSpPr>
          <p:spPr bwMode="auto">
            <a:xfrm>
              <a:off x="3803" y="554"/>
              <a:ext cx="58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calc.h</a:t>
              </a:r>
            </a:p>
          </p:txBody>
        </p:sp>
      </p:grpSp>
      <p:grpSp>
        <p:nvGrpSpPr>
          <p:cNvPr id="197639" name="Group 7"/>
          <p:cNvGrpSpPr>
            <a:grpSpLocks/>
          </p:cNvGrpSpPr>
          <p:nvPr/>
        </p:nvGrpSpPr>
        <p:grpSpPr bwMode="auto">
          <a:xfrm>
            <a:off x="20638" y="2724150"/>
            <a:ext cx="3103562" cy="2152650"/>
            <a:chOff x="3803" y="554"/>
            <a:chExt cx="1823" cy="1356"/>
          </a:xfrm>
        </p:grpSpPr>
        <p:sp>
          <p:nvSpPr>
            <p:cNvPr id="197640" name="Text Box 8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0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#include “calc.h”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int Calc::compute()</a:t>
              </a:r>
            </a:p>
            <a:p>
              <a:r>
                <a:rPr lang="en-US" sz="1800" b="1">
                  <a:latin typeface="Courier New" pitchFamily="49" charset="0"/>
                </a:rPr>
                <a:t>{</a:t>
              </a:r>
            </a:p>
            <a:p>
              <a:r>
                <a:rPr lang="en-US" sz="1800" b="1">
                  <a:latin typeface="Courier New" pitchFamily="49" charset="0"/>
                </a:rPr>
                <a:t>  ...</a:t>
              </a:r>
            </a:p>
            <a:p>
              <a:r>
                <a:rPr lang="en-US" sz="18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197641" name="Text Box 9"/>
            <p:cNvSpPr txBox="1">
              <a:spLocks noChangeArrowheads="1"/>
            </p:cNvSpPr>
            <p:nvPr/>
          </p:nvSpPr>
          <p:spPr bwMode="auto">
            <a:xfrm>
              <a:off x="3803" y="554"/>
              <a:ext cx="76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calc.cpp</a:t>
              </a:r>
            </a:p>
          </p:txBody>
        </p:sp>
      </p:grpSp>
      <p:grpSp>
        <p:nvGrpSpPr>
          <p:cNvPr id="197642" name="Group 10"/>
          <p:cNvGrpSpPr>
            <a:grpSpLocks/>
          </p:cNvGrpSpPr>
          <p:nvPr/>
        </p:nvGrpSpPr>
        <p:grpSpPr bwMode="auto">
          <a:xfrm>
            <a:off x="2743200" y="438150"/>
            <a:ext cx="3730625" cy="3251200"/>
            <a:chOff x="3803" y="554"/>
            <a:chExt cx="1823" cy="2048"/>
          </a:xfrm>
        </p:grpSpPr>
        <p:sp>
          <p:nvSpPr>
            <p:cNvPr id="197643" name="Text Box 11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79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calc.h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>
                  <a:latin typeface="Courier New" pitchFamily="49" charset="0"/>
                </a:rPr>
                <a:t>class Student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public:</a:t>
              </a:r>
            </a:p>
            <a:p>
              <a:r>
                <a:rPr lang="en-US" sz="1800" b="1" dirty="0">
                  <a:latin typeface="Courier New" pitchFamily="49" charset="0"/>
                </a:rPr>
                <a:t>  void study()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latin typeface="Courier New" pitchFamily="49" charset="0"/>
                </a:rPr>
                <a:t>private: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Calculator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myCalc</a:t>
              </a:r>
              <a:r>
                <a:rPr lang="en-US" sz="1800" b="1" dirty="0">
                  <a:latin typeface="Courier New" pitchFamily="49" charset="0"/>
                </a:rPr>
                <a:t>;</a:t>
              </a:r>
            </a:p>
            <a:p>
              <a:r>
                <a:rPr lang="en-US" sz="1800" b="1" dirty="0">
                  <a:latin typeface="Courier New" pitchFamily="49" charset="0"/>
                </a:rPr>
                <a:t>};</a:t>
              </a:r>
            </a:p>
          </p:txBody>
        </p:sp>
        <p:sp>
          <p:nvSpPr>
            <p:cNvPr id="197644" name="Text Box 12"/>
            <p:cNvSpPr txBox="1">
              <a:spLocks noChangeArrowheads="1"/>
            </p:cNvSpPr>
            <p:nvPr/>
          </p:nvSpPr>
          <p:spPr bwMode="auto">
            <a:xfrm>
              <a:off x="3803" y="554"/>
              <a:ext cx="7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student.h</a:t>
              </a:r>
            </a:p>
          </p:txBody>
        </p:sp>
      </p:grpSp>
      <p:grpSp>
        <p:nvGrpSpPr>
          <p:cNvPr id="197645" name="Group 13"/>
          <p:cNvGrpSpPr>
            <a:grpSpLocks/>
          </p:cNvGrpSpPr>
          <p:nvPr/>
        </p:nvGrpSpPr>
        <p:grpSpPr bwMode="auto">
          <a:xfrm>
            <a:off x="2667000" y="3714750"/>
            <a:ext cx="3836988" cy="2152650"/>
            <a:chOff x="3803" y="554"/>
            <a:chExt cx="1823" cy="1356"/>
          </a:xfrm>
        </p:grpSpPr>
        <p:sp>
          <p:nvSpPr>
            <p:cNvPr id="197646" name="Text Box 14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0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latin typeface="Courier New" pitchFamily="49" charset="0"/>
                </a:rPr>
                <a:t>student.h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>
                  <a:latin typeface="Courier New" pitchFamily="49" charset="0"/>
                </a:rPr>
                <a:t>void Student::study()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</a:rPr>
                <a:t>cout</a:t>
              </a:r>
              <a:r>
                <a:rPr lang="en-US" sz="1800" b="1" dirty="0">
                  <a:latin typeface="Courier New" pitchFamily="49" charset="0"/>
                </a:rPr>
                <a:t> &lt;&lt; </a:t>
              </a:r>
              <a:r>
                <a:rPr lang="en-US" sz="1800" b="1" dirty="0" err="1">
                  <a:latin typeface="Courier New" pitchFamily="49" charset="0"/>
                </a:rPr>
                <a:t>myCalc.compute</a:t>
              </a:r>
              <a:r>
                <a:rPr lang="en-US" sz="1800" b="1" dirty="0"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197647" name="Text Box 15"/>
            <p:cNvSpPr txBox="1">
              <a:spLocks noChangeArrowheads="1"/>
            </p:cNvSpPr>
            <p:nvPr/>
          </p:nvSpPr>
          <p:spPr bwMode="auto">
            <a:xfrm>
              <a:off x="3803" y="554"/>
              <a:ext cx="8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student.cpp</a:t>
              </a:r>
            </a:p>
          </p:txBody>
        </p:sp>
      </p:grpSp>
      <p:grpSp>
        <p:nvGrpSpPr>
          <p:cNvPr id="197648" name="Group 16"/>
          <p:cNvGrpSpPr>
            <a:grpSpLocks/>
          </p:cNvGrpSpPr>
          <p:nvPr/>
        </p:nvGrpSpPr>
        <p:grpSpPr bwMode="auto">
          <a:xfrm>
            <a:off x="6211888" y="4079875"/>
            <a:ext cx="3084512" cy="2701925"/>
            <a:chOff x="3803" y="554"/>
            <a:chExt cx="1823" cy="1702"/>
          </a:xfrm>
        </p:grpSpPr>
        <p:sp>
          <p:nvSpPr>
            <p:cNvPr id="197649" name="Text Box 1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448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student.h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main()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Student grace</a:t>
              </a:r>
              <a:r>
                <a:rPr lang="en-US" sz="1800" b="1" dirty="0">
                  <a:latin typeface="Courier New" pitchFamily="49" charset="0"/>
                </a:rPr>
                <a:t>;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grace.study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197650" name="Text Box 18"/>
            <p:cNvSpPr txBox="1">
              <a:spLocks noChangeArrowheads="1"/>
            </p:cNvSpPr>
            <p:nvPr/>
          </p:nvSpPr>
          <p:spPr bwMode="auto">
            <a:xfrm>
              <a:off x="3803" y="554"/>
              <a:ext cx="8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sp>
        <p:nvSpPr>
          <p:cNvPr id="197651" name="Text Box 19"/>
          <p:cNvSpPr txBox="1">
            <a:spLocks noChangeArrowheads="1"/>
          </p:cNvSpPr>
          <p:nvPr/>
        </p:nvSpPr>
        <p:spPr bwMode="auto">
          <a:xfrm>
            <a:off x="-133350" y="6003925"/>
            <a:ext cx="3276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Your main program first includes </a:t>
            </a:r>
            <a:r>
              <a:rPr lang="en-US">
                <a:solidFill>
                  <a:schemeClr val="accent2"/>
                </a:solidFill>
              </a:rPr>
              <a:t>student.h</a:t>
            </a:r>
            <a:r>
              <a:rPr lang="en-US"/>
              <a:t>…</a:t>
            </a:r>
          </a:p>
        </p:txBody>
      </p:sp>
      <p:sp>
        <p:nvSpPr>
          <p:cNvPr id="197663" name="Text Box 31"/>
          <p:cNvSpPr txBox="1">
            <a:spLocks noChangeArrowheads="1"/>
          </p:cNvSpPr>
          <p:nvPr/>
        </p:nvSpPr>
        <p:spPr bwMode="auto">
          <a:xfrm>
            <a:off x="-238125" y="6010275"/>
            <a:ext cx="3276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Then </a:t>
            </a:r>
            <a:r>
              <a:rPr lang="en-US">
                <a:solidFill>
                  <a:schemeClr val="accent2"/>
                </a:solidFill>
              </a:rPr>
              <a:t>student.h</a:t>
            </a:r>
            <a:r>
              <a:rPr lang="en-US"/>
              <a:t> then includes </a:t>
            </a:r>
            <a:r>
              <a:rPr lang="en-US">
                <a:solidFill>
                  <a:schemeClr val="accent2"/>
                </a:solidFill>
              </a:rPr>
              <a:t>calc.h</a:t>
            </a:r>
            <a:r>
              <a:rPr lang="en-US"/>
              <a:t>!</a:t>
            </a:r>
          </a:p>
        </p:txBody>
      </p:sp>
      <p:grpSp>
        <p:nvGrpSpPr>
          <p:cNvPr id="197665" name="Group 33"/>
          <p:cNvGrpSpPr>
            <a:grpSpLocks/>
          </p:cNvGrpSpPr>
          <p:nvPr/>
        </p:nvGrpSpPr>
        <p:grpSpPr bwMode="auto">
          <a:xfrm>
            <a:off x="6210300" y="3255963"/>
            <a:ext cx="3084513" cy="3525837"/>
            <a:chOff x="3803" y="554"/>
            <a:chExt cx="1823" cy="2221"/>
          </a:xfrm>
        </p:grpSpPr>
        <p:sp>
          <p:nvSpPr>
            <p:cNvPr id="197666" name="Text Box 34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967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student.h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r>
                <a:rPr lang="en-US" sz="1800" b="1" dirty="0">
                  <a:latin typeface="Courier New" pitchFamily="49" charset="0"/>
                </a:rPr>
                <a:t>#include “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calc.h</a:t>
              </a:r>
              <a:r>
                <a:rPr lang="en-US" sz="1800" b="1" dirty="0">
                  <a:latin typeface="Courier New" pitchFamily="49" charset="0"/>
                </a:rPr>
                <a:t>”</a:t>
              </a:r>
            </a:p>
            <a:p>
              <a:endParaRPr lang="en-US" sz="1800" b="1" dirty="0">
                <a:latin typeface="Courier New" pitchFamily="49" charset="0"/>
              </a:endParaRPr>
            </a:p>
            <a:p>
              <a:r>
                <a:rPr lang="en-US" sz="1800" b="1" dirty="0" err="1">
                  <a:latin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</a:rPr>
                <a:t> main()</a:t>
              </a:r>
            </a:p>
            <a:p>
              <a:r>
                <a:rPr lang="en-US" sz="1800" b="1" dirty="0">
                  <a:latin typeface="Courier New" pitchFamily="49" charset="0"/>
                </a:rPr>
                <a:t>{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Student grace;</a:t>
              </a:r>
            </a:p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  Calculator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hp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;</a:t>
              </a:r>
            </a:p>
            <a:p>
              <a:r>
                <a:rPr lang="en-US" sz="1800" b="1" dirty="0">
                  <a:latin typeface="Courier New" pitchFamily="49" charset="0"/>
                </a:rPr>
                <a:t>  ...</a:t>
              </a:r>
            </a:p>
            <a:p>
              <a:r>
                <a:rPr lang="en-US" sz="1800" b="1" dirty="0">
                  <a:latin typeface="Courier New" pitchFamily="49" charset="0"/>
                </a:rPr>
                <a:t>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grace.study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  </a:t>
              </a:r>
              <a:r>
                <a:rPr lang="en-US" sz="1800" b="1" dirty="0" err="1">
                  <a:solidFill>
                    <a:srgbClr val="6600CC"/>
                  </a:solidFill>
                  <a:latin typeface="Courier New" pitchFamily="49" charset="0"/>
                </a:rPr>
                <a:t>hp.compute</a:t>
              </a:r>
              <a:r>
                <a:rPr lang="en-US" sz="1800" b="1" dirty="0">
                  <a:solidFill>
                    <a:srgbClr val="6600CC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800" b="1" dirty="0">
                  <a:latin typeface="Courier New" pitchFamily="49" charset="0"/>
                </a:rPr>
                <a:t>}</a:t>
              </a:r>
            </a:p>
          </p:txBody>
        </p:sp>
        <p:sp>
          <p:nvSpPr>
            <p:cNvPr id="197667" name="Text Box 35"/>
            <p:cNvSpPr txBox="1">
              <a:spLocks noChangeArrowheads="1"/>
            </p:cNvSpPr>
            <p:nvPr/>
          </p:nvSpPr>
          <p:spPr bwMode="auto">
            <a:xfrm>
              <a:off x="3803" y="554"/>
              <a:ext cx="8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grpSp>
        <p:nvGrpSpPr>
          <p:cNvPr id="197658" name="Group 26"/>
          <p:cNvGrpSpPr>
            <a:grpSpLocks/>
          </p:cNvGrpSpPr>
          <p:nvPr/>
        </p:nvGrpSpPr>
        <p:grpSpPr bwMode="auto">
          <a:xfrm>
            <a:off x="6210300" y="238125"/>
            <a:ext cx="3084513" cy="6546850"/>
            <a:chOff x="3803" y="554"/>
            <a:chExt cx="1823" cy="4124"/>
          </a:xfrm>
        </p:grpSpPr>
        <p:sp>
          <p:nvSpPr>
            <p:cNvPr id="197659" name="Text Box 2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387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</p:txBody>
        </p:sp>
        <p:sp>
          <p:nvSpPr>
            <p:cNvPr id="197660" name="Text Box 28"/>
            <p:cNvSpPr txBox="1">
              <a:spLocks noChangeArrowheads="1"/>
            </p:cNvSpPr>
            <p:nvPr/>
          </p:nvSpPr>
          <p:spPr bwMode="auto">
            <a:xfrm>
              <a:off x="3803" y="554"/>
              <a:ext cx="81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sp>
        <p:nvSpPr>
          <p:cNvPr id="197668" name="Rectangle 36"/>
          <p:cNvSpPr>
            <a:spLocks noChangeArrowheads="1"/>
          </p:cNvSpPr>
          <p:nvPr/>
        </p:nvSpPr>
        <p:spPr bwMode="auto">
          <a:xfrm>
            <a:off x="6257925" y="619125"/>
            <a:ext cx="2914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#include “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student.h</a:t>
            </a:r>
            <a:r>
              <a:rPr lang="en-US" sz="1800" b="1">
                <a:latin typeface="Courier New" pitchFamily="49" charset="0"/>
              </a:rPr>
              <a:t>”</a:t>
            </a:r>
          </a:p>
        </p:txBody>
      </p:sp>
      <p:sp>
        <p:nvSpPr>
          <p:cNvPr id="197669" name="Rectangle 37"/>
          <p:cNvSpPr>
            <a:spLocks noChangeArrowheads="1"/>
          </p:cNvSpPr>
          <p:nvPr/>
        </p:nvSpPr>
        <p:spPr bwMode="auto">
          <a:xfrm>
            <a:off x="6257925" y="871538"/>
            <a:ext cx="2505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#include “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calc.h</a:t>
            </a:r>
            <a:r>
              <a:rPr lang="en-US" sz="1800" b="1">
                <a:latin typeface="Courier New" pitchFamily="49" charset="0"/>
              </a:rPr>
              <a:t>”</a:t>
            </a:r>
          </a:p>
        </p:txBody>
      </p:sp>
      <p:sp>
        <p:nvSpPr>
          <p:cNvPr id="197670" name="Rectangle 38"/>
          <p:cNvSpPr>
            <a:spLocks noChangeArrowheads="1"/>
          </p:cNvSpPr>
          <p:nvPr/>
        </p:nvSpPr>
        <p:spPr bwMode="auto">
          <a:xfrm>
            <a:off x="6248400" y="1149350"/>
            <a:ext cx="4572000" cy="22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main()</a:t>
            </a: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Student grace;</a:t>
            </a:r>
          </a:p>
          <a:p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  Calculator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</a:rPr>
              <a:t>hp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 ...</a:t>
            </a:r>
          </a:p>
          <a:p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</a:rPr>
              <a:t>grace.study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();</a:t>
            </a:r>
          </a:p>
          <a:p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 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</a:rPr>
              <a:t>hp.compute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();</a:t>
            </a:r>
          </a:p>
          <a:p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197661" name="Rectangle 29"/>
          <p:cNvSpPr>
            <a:spLocks noChangeArrowheads="1"/>
          </p:cNvSpPr>
          <p:nvPr/>
        </p:nvSpPr>
        <p:spPr bwMode="auto">
          <a:xfrm>
            <a:off x="76200" y="3133725"/>
            <a:ext cx="2505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#include “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calc.h</a:t>
            </a:r>
            <a:r>
              <a:rPr lang="en-US" sz="1800" b="1">
                <a:latin typeface="Courier New" pitchFamily="49" charset="0"/>
              </a:rPr>
              <a:t>”</a:t>
            </a:r>
          </a:p>
        </p:txBody>
      </p:sp>
      <p:sp>
        <p:nvSpPr>
          <p:cNvPr id="197662" name="Rectangle 30"/>
          <p:cNvSpPr>
            <a:spLocks noChangeArrowheads="1"/>
          </p:cNvSpPr>
          <p:nvPr/>
        </p:nvSpPr>
        <p:spPr bwMode="auto">
          <a:xfrm>
            <a:off x="76200" y="3654425"/>
            <a:ext cx="4572000" cy="22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class Student</a:t>
            </a:r>
          </a:p>
          <a:p>
            <a:r>
              <a:rPr lang="en-US" sz="1800" b="1" dirty="0"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latin typeface="Courier New" pitchFamily="49" charset="0"/>
              </a:rPr>
              <a:t>public:</a:t>
            </a:r>
          </a:p>
          <a:p>
            <a:r>
              <a:rPr lang="en-US" sz="1800" b="1" dirty="0">
                <a:latin typeface="Courier New" pitchFamily="49" charset="0"/>
              </a:rPr>
              <a:t>  void study()</a:t>
            </a:r>
          </a:p>
          <a:p>
            <a:r>
              <a:rPr lang="en-US" sz="1800" b="1" dirty="0">
                <a:latin typeface="Courier New" pitchFamily="49" charset="0"/>
              </a:rPr>
              <a:t>  ...</a:t>
            </a:r>
          </a:p>
          <a:p>
            <a:r>
              <a:rPr lang="en-US" sz="1800" b="1" dirty="0">
                <a:latin typeface="Courier New" pitchFamily="49" charset="0"/>
              </a:rPr>
              <a:t>private:</a:t>
            </a:r>
          </a:p>
          <a:p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</a:rPr>
              <a:t>Calculator </a:t>
            </a:r>
            <a:r>
              <a:rPr lang="en-US" sz="1800" b="1" dirty="0" err="1">
                <a:solidFill>
                  <a:srgbClr val="6600CC"/>
                </a:solidFill>
                <a:latin typeface="Courier New" pitchFamily="49" charset="0"/>
              </a:rPr>
              <a:t>myCalc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};</a:t>
            </a:r>
          </a:p>
        </p:txBody>
      </p:sp>
      <p:sp>
        <p:nvSpPr>
          <p:cNvPr id="197664" name="Rectangle 32"/>
          <p:cNvSpPr>
            <a:spLocks noChangeArrowheads="1"/>
          </p:cNvSpPr>
          <p:nvPr/>
        </p:nvSpPr>
        <p:spPr bwMode="auto">
          <a:xfrm>
            <a:off x="142875" y="946150"/>
            <a:ext cx="45720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class Calculator</a:t>
            </a:r>
          </a:p>
          <a:p>
            <a:r>
              <a:rPr lang="en-US" sz="1800" b="1">
                <a:latin typeface="Courier New" pitchFamily="49" charset="0"/>
              </a:rPr>
              <a:t>{</a:t>
            </a:r>
          </a:p>
          <a:p>
            <a:r>
              <a:rPr lang="en-US" sz="1800" b="1">
                <a:latin typeface="Courier New" pitchFamily="49" charset="0"/>
              </a:rPr>
              <a:t>public:</a:t>
            </a:r>
          </a:p>
          <a:p>
            <a:r>
              <a:rPr lang="en-US" sz="1800" b="1">
                <a:latin typeface="Courier New" pitchFamily="49" charset="0"/>
              </a:rPr>
              <a:t>  void compute();</a:t>
            </a:r>
          </a:p>
          <a:p>
            <a:r>
              <a:rPr lang="en-US" sz="1800" b="1">
                <a:latin typeface="Courier New" pitchFamily="49" charset="0"/>
              </a:rPr>
              <a:t>  ...</a:t>
            </a:r>
          </a:p>
          <a:p>
            <a:r>
              <a:rPr lang="en-US" sz="1800" b="1">
                <a:latin typeface="Courier New" pitchFamily="49" charset="0"/>
              </a:rPr>
              <a:t>};</a:t>
            </a:r>
          </a:p>
        </p:txBody>
      </p:sp>
      <p:sp>
        <p:nvSpPr>
          <p:cNvPr id="197671" name="Text Box 39"/>
          <p:cNvSpPr txBox="1">
            <a:spLocks noChangeArrowheads="1"/>
          </p:cNvSpPr>
          <p:nvPr/>
        </p:nvSpPr>
        <p:spPr bwMode="auto">
          <a:xfrm>
            <a:off x="-228600" y="6080125"/>
            <a:ext cx="6324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…and finally, </a:t>
            </a:r>
            <a:r>
              <a:rPr lang="en-US">
                <a:solidFill>
                  <a:schemeClr val="accent2"/>
                </a:solidFill>
              </a:rPr>
              <a:t>main.cpp</a:t>
            </a:r>
            <a:r>
              <a:rPr lang="en-US"/>
              <a:t> includes </a:t>
            </a:r>
            <a:r>
              <a:rPr lang="en-US">
                <a:solidFill>
                  <a:schemeClr val="accent2"/>
                </a:solidFill>
              </a:rPr>
              <a:t>calc.h</a:t>
            </a:r>
            <a:r>
              <a:rPr lang="en-US"/>
              <a:t>… again!</a:t>
            </a:r>
          </a:p>
        </p:txBody>
      </p:sp>
      <p:sp>
        <p:nvSpPr>
          <p:cNvPr id="197672" name="Rectangle 40"/>
          <p:cNvSpPr>
            <a:spLocks noChangeArrowheads="1"/>
          </p:cNvSpPr>
          <p:nvPr/>
        </p:nvSpPr>
        <p:spPr bwMode="auto">
          <a:xfrm>
            <a:off x="152400" y="946150"/>
            <a:ext cx="4572000" cy="173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class Calculator</a:t>
            </a:r>
          </a:p>
          <a:p>
            <a:r>
              <a:rPr lang="en-US" sz="1800" b="1">
                <a:latin typeface="Courier New" pitchFamily="49" charset="0"/>
              </a:rPr>
              <a:t>{</a:t>
            </a:r>
          </a:p>
          <a:p>
            <a:r>
              <a:rPr lang="en-US" sz="1800" b="1">
                <a:latin typeface="Courier New" pitchFamily="49" charset="0"/>
              </a:rPr>
              <a:t>public:</a:t>
            </a:r>
          </a:p>
          <a:p>
            <a:r>
              <a:rPr lang="en-US" sz="1800" b="1">
                <a:latin typeface="Courier New" pitchFamily="49" charset="0"/>
              </a:rPr>
              <a:t>  void compute();</a:t>
            </a:r>
          </a:p>
          <a:p>
            <a:r>
              <a:rPr lang="en-US" sz="1800" b="1">
                <a:latin typeface="Courier New" pitchFamily="49" charset="0"/>
              </a:rPr>
              <a:t>  ...</a:t>
            </a:r>
          </a:p>
          <a:p>
            <a:r>
              <a:rPr lang="en-US" sz="1800" b="1">
                <a:latin typeface="Courier New" pitchFamily="49" charset="0"/>
              </a:rPr>
              <a:t>};</a:t>
            </a:r>
          </a:p>
        </p:txBody>
      </p:sp>
      <p:sp>
        <p:nvSpPr>
          <p:cNvPr id="197673" name="Rectangle 41"/>
          <p:cNvSpPr>
            <a:spLocks noChangeArrowheads="1"/>
          </p:cNvSpPr>
          <p:nvPr/>
        </p:nvSpPr>
        <p:spPr bwMode="auto">
          <a:xfrm>
            <a:off x="0" y="590550"/>
            <a:ext cx="6248400" cy="61436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97674" name="Text Box 42"/>
          <p:cNvSpPr txBox="1">
            <a:spLocks noChangeArrowheads="1"/>
          </p:cNvSpPr>
          <p:nvPr/>
        </p:nvSpPr>
        <p:spPr bwMode="auto">
          <a:xfrm>
            <a:off x="-152400" y="838200"/>
            <a:ext cx="5715000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 dirty="0"/>
              <a:t>So what’s the problem?</a:t>
            </a:r>
          </a:p>
          <a:p>
            <a:pPr algn="ctr"/>
            <a:endParaRPr lang="en-US" sz="2200" dirty="0"/>
          </a:p>
          <a:p>
            <a:pPr algn="ctr"/>
            <a:r>
              <a:rPr lang="en-US" sz="2200" dirty="0"/>
              <a:t>Well, since </a:t>
            </a:r>
            <a:r>
              <a:rPr lang="en-US" sz="2200" dirty="0">
                <a:solidFill>
                  <a:schemeClr val="accent2"/>
                </a:solidFill>
              </a:rPr>
              <a:t>main.cpp </a:t>
            </a:r>
            <a:r>
              <a:rPr lang="en-US" sz="2200" dirty="0"/>
              <a:t>and </a:t>
            </a:r>
            <a:r>
              <a:rPr lang="en-US" sz="2200" dirty="0" err="1">
                <a:solidFill>
                  <a:schemeClr val="accent2"/>
                </a:solidFill>
              </a:rPr>
              <a:t>student.h</a:t>
            </a:r>
            <a:r>
              <a:rPr lang="en-US" sz="2200" dirty="0">
                <a:solidFill>
                  <a:schemeClr val="accent2"/>
                </a:solidFill>
              </a:rPr>
              <a:t> </a:t>
            </a:r>
            <a:r>
              <a:rPr lang="en-US" sz="2200" dirty="0"/>
              <a:t>both included </a:t>
            </a:r>
            <a:r>
              <a:rPr lang="en-US" sz="2200" dirty="0" err="1">
                <a:solidFill>
                  <a:schemeClr val="accent2"/>
                </a:solidFill>
              </a:rPr>
              <a:t>calc.h</a:t>
            </a:r>
            <a:r>
              <a:rPr lang="en-US" sz="2200" dirty="0"/>
              <a:t>, we ended up with </a:t>
            </a:r>
            <a:r>
              <a:rPr lang="en-US" sz="2200" dirty="0">
                <a:solidFill>
                  <a:srgbClr val="FF0000"/>
                </a:solidFill>
              </a:rPr>
              <a:t>two definitions </a:t>
            </a:r>
            <a:r>
              <a:rPr lang="en-US" sz="2200" dirty="0"/>
              <a:t>of </a:t>
            </a:r>
            <a:r>
              <a:rPr lang="en-US" sz="2200" dirty="0">
                <a:solidFill>
                  <a:srgbClr val="FF0000"/>
                </a:solidFill>
              </a:rPr>
              <a:t>Calculator</a:t>
            </a:r>
            <a:r>
              <a:rPr lang="en-US" sz="2200" dirty="0"/>
              <a:t>! That’s bad!</a:t>
            </a:r>
          </a:p>
        </p:txBody>
      </p:sp>
      <p:sp>
        <p:nvSpPr>
          <p:cNvPr id="197676" name="Text Box 44"/>
          <p:cNvSpPr txBox="1">
            <a:spLocks noChangeArrowheads="1"/>
          </p:cNvSpPr>
          <p:nvPr/>
        </p:nvSpPr>
        <p:spPr bwMode="auto">
          <a:xfrm>
            <a:off x="152400" y="2895600"/>
            <a:ext cx="5103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This can result in a compiler error!</a:t>
            </a:r>
          </a:p>
        </p:txBody>
      </p:sp>
      <p:sp>
        <p:nvSpPr>
          <p:cNvPr id="197677" name="Text Box 45"/>
          <p:cNvSpPr txBox="1">
            <a:spLocks noChangeArrowheads="1"/>
          </p:cNvSpPr>
          <p:nvPr/>
        </p:nvSpPr>
        <p:spPr bwMode="auto">
          <a:xfrm>
            <a:off x="665163" y="3657600"/>
            <a:ext cx="4287837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/>
              <a:t>So how do we fix it, you ask?</a:t>
            </a:r>
          </a:p>
          <a:p>
            <a:pPr algn="ctr"/>
            <a:endParaRPr lang="en-US" sz="2400"/>
          </a:p>
          <a:p>
            <a:pPr algn="ctr"/>
            <a:r>
              <a:rPr lang="en-US" sz="2400"/>
              <a:t>Here’s how…</a:t>
            </a:r>
          </a:p>
        </p:txBody>
      </p:sp>
      <p:sp>
        <p:nvSpPr>
          <p:cNvPr id="197683" name="Freeform 51"/>
          <p:cNvSpPr>
            <a:spLocks/>
          </p:cNvSpPr>
          <p:nvPr/>
        </p:nvSpPr>
        <p:spPr bwMode="auto">
          <a:xfrm>
            <a:off x="5181600" y="762000"/>
            <a:ext cx="1066800" cy="1422400"/>
          </a:xfrm>
          <a:custGeom>
            <a:avLst/>
            <a:gdLst>
              <a:gd name="T0" fmla="*/ 0 w 672"/>
              <a:gd name="T1" fmla="*/ 864 h 896"/>
              <a:gd name="T2" fmla="*/ 144 w 672"/>
              <a:gd name="T3" fmla="*/ 864 h 896"/>
              <a:gd name="T4" fmla="*/ 288 w 672"/>
              <a:gd name="T5" fmla="*/ 672 h 896"/>
              <a:gd name="T6" fmla="*/ 336 w 672"/>
              <a:gd name="T7" fmla="*/ 240 h 896"/>
              <a:gd name="T8" fmla="*/ 432 w 672"/>
              <a:gd name="T9" fmla="*/ 96 h 896"/>
              <a:gd name="T10" fmla="*/ 672 w 672"/>
              <a:gd name="T11" fmla="*/ 0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72" h="896">
                <a:moveTo>
                  <a:pt x="0" y="864"/>
                </a:moveTo>
                <a:cubicBezTo>
                  <a:pt x="48" y="880"/>
                  <a:pt x="96" y="896"/>
                  <a:pt x="144" y="864"/>
                </a:cubicBezTo>
                <a:cubicBezTo>
                  <a:pt x="192" y="832"/>
                  <a:pt x="256" y="776"/>
                  <a:pt x="288" y="672"/>
                </a:cubicBezTo>
                <a:cubicBezTo>
                  <a:pt x="320" y="568"/>
                  <a:pt x="312" y="336"/>
                  <a:pt x="336" y="240"/>
                </a:cubicBezTo>
                <a:cubicBezTo>
                  <a:pt x="360" y="144"/>
                  <a:pt x="376" y="136"/>
                  <a:pt x="432" y="96"/>
                </a:cubicBezTo>
                <a:cubicBezTo>
                  <a:pt x="488" y="56"/>
                  <a:pt x="580" y="28"/>
                  <a:pt x="672" y="0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97686" name="Freeform 54"/>
          <p:cNvSpPr>
            <a:spLocks/>
          </p:cNvSpPr>
          <p:nvPr/>
        </p:nvSpPr>
        <p:spPr bwMode="auto">
          <a:xfrm flipV="1">
            <a:off x="5181600" y="2235200"/>
            <a:ext cx="1066800" cy="2260600"/>
          </a:xfrm>
          <a:custGeom>
            <a:avLst/>
            <a:gdLst>
              <a:gd name="T0" fmla="*/ 0 w 672"/>
              <a:gd name="T1" fmla="*/ 864 h 896"/>
              <a:gd name="T2" fmla="*/ 144 w 672"/>
              <a:gd name="T3" fmla="*/ 864 h 896"/>
              <a:gd name="T4" fmla="*/ 288 w 672"/>
              <a:gd name="T5" fmla="*/ 672 h 896"/>
              <a:gd name="T6" fmla="*/ 336 w 672"/>
              <a:gd name="T7" fmla="*/ 240 h 896"/>
              <a:gd name="T8" fmla="*/ 432 w 672"/>
              <a:gd name="T9" fmla="*/ 96 h 896"/>
              <a:gd name="T10" fmla="*/ 672 w 672"/>
              <a:gd name="T11" fmla="*/ 0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72" h="896">
                <a:moveTo>
                  <a:pt x="0" y="864"/>
                </a:moveTo>
                <a:cubicBezTo>
                  <a:pt x="48" y="880"/>
                  <a:pt x="96" y="896"/>
                  <a:pt x="144" y="864"/>
                </a:cubicBezTo>
                <a:cubicBezTo>
                  <a:pt x="192" y="832"/>
                  <a:pt x="256" y="776"/>
                  <a:pt x="288" y="672"/>
                </a:cubicBezTo>
                <a:cubicBezTo>
                  <a:pt x="320" y="568"/>
                  <a:pt x="312" y="336"/>
                  <a:pt x="336" y="240"/>
                </a:cubicBezTo>
                <a:cubicBezTo>
                  <a:pt x="360" y="144"/>
                  <a:pt x="376" y="136"/>
                  <a:pt x="432" y="96"/>
                </a:cubicBezTo>
                <a:cubicBezTo>
                  <a:pt x="488" y="56"/>
                  <a:pt x="580" y="28"/>
                  <a:pt x="672" y="0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22E1BD-8D9C-C84C-B796-7995CAFA3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9A66A-A831-402B-99BF-DE65209467CE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97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7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97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97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07407E-6 L -0.30086 0.3310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976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52" y="16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7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7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97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7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7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7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7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7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0.67292 -0.36388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976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646" y="-1819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000"/>
                                        <p:tgtEl>
                                          <p:spTgt spid="1976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7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0833 L 0.67605 -0.39838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1976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802" y="-20347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0556 L -3.33333E-6 0.36111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976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778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33333E-6 L -0.00417 0.36527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976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1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xit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97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97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7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7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000"/>
                                        <p:tgtEl>
                                          <p:spTgt spid="1976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7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75 -0.40116 L 0.675 -0.26644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1976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36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81481E-6 L 0.6698 -0.06666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1976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490" y="-3333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" dur="2000" fill="hold"/>
                                        <p:tgtEl>
                                          <p:spTgt spid="197662"/>
                                        </p:tgtEl>
                                      </p:cBhvr>
                                      <p:by x="10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4" dur="2000" fill="hold"/>
                                        <p:tgtEl>
                                          <p:spTgt spid="197664"/>
                                        </p:tgtEl>
                                      </p:cBhvr>
                                      <p:by x="10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36111 L -3.33333E-6 0.48333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1976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111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6 0.36528 L -0.0052 0.46945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1976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197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97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97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97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2000"/>
                                        <p:tgtEl>
                                          <p:spTgt spid="1976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7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48333 L -3.33333E-6 0.53195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1976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31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6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9" dur="2000" fill="hold"/>
                                        <p:tgtEl>
                                          <p:spTgt spid="197670"/>
                                        </p:tgtEl>
                                      </p:cBhvr>
                                      <p:by x="10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6 0.0088 L 0.66667 0.39838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1976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42" y="19468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5" dur="2000" fill="hold"/>
                                        <p:tgtEl>
                                          <p:spTgt spid="197672"/>
                                        </p:tgtEl>
                                      </p:cBhvr>
                                      <p:by x="10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197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197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197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197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197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97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97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97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7" presetID="3" presetClass="emph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8" dur="2000" fill="hold"/>
                                        <p:tgtEl>
                                          <p:spTgt spid="1976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9" presetID="3" presetClass="emph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0" dur="2000" fill="hold"/>
                                        <p:tgtEl>
                                          <p:spTgt spid="1976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7651" grpId="1"/>
      <p:bldP spid="197651" grpId="2"/>
      <p:bldP spid="197663" grpId="0"/>
      <p:bldP spid="197663" grpId="1"/>
      <p:bldP spid="197668" grpId="0"/>
      <p:bldP spid="197668" grpId="1"/>
      <p:bldP spid="197669" grpId="0"/>
      <p:bldP spid="197669" grpId="1"/>
      <p:bldP spid="197669" grpId="2"/>
      <p:bldP spid="197669" grpId="3"/>
      <p:bldP spid="197670" grpId="0"/>
      <p:bldP spid="197670" grpId="1"/>
      <p:bldP spid="197670" grpId="2"/>
      <p:bldP spid="197670" grpId="3"/>
      <p:bldP spid="197670" grpId="4"/>
      <p:bldP spid="197661" grpId="0"/>
      <p:bldP spid="197661" grpId="1"/>
      <p:bldP spid="197661" grpId="2"/>
      <p:bldP spid="197662" grpId="0"/>
      <p:bldP spid="197662" grpId="1"/>
      <p:bldP spid="197662" grpId="2"/>
      <p:bldP spid="197662" grpId="3"/>
      <p:bldP spid="197664" grpId="0"/>
      <p:bldP spid="197664" grpId="1"/>
      <p:bldP spid="197664" grpId="2"/>
      <p:bldP spid="197664" grpId="3"/>
      <p:bldP spid="197671" grpId="0"/>
      <p:bldP spid="197671" grpId="1"/>
      <p:bldP spid="197672" grpId="0"/>
      <p:bldP spid="197672" grpId="1"/>
      <p:bldP spid="197672" grpId="2"/>
      <p:bldP spid="197672" grpId="3"/>
      <p:bldP spid="197673" grpId="0" animBg="1"/>
      <p:bldP spid="197674" grpId="0"/>
      <p:bldP spid="197676" grpId="0"/>
      <p:bldP spid="197677" grpId="0"/>
      <p:bldP spid="197683" grpId="0" animBg="1"/>
      <p:bldP spid="19768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title"/>
          </p:nvPr>
        </p:nvSpPr>
        <p:spPr>
          <a:xfrm>
            <a:off x="-1600200" y="-228600"/>
            <a:ext cx="7772400" cy="1143000"/>
          </a:xfrm>
        </p:spPr>
        <p:txBody>
          <a:bodyPr/>
          <a:lstStyle/>
          <a:p>
            <a:r>
              <a:rPr lang="en-US" sz="3600"/>
              <a:t>Separate Compilation</a:t>
            </a:r>
          </a:p>
        </p:txBody>
      </p:sp>
      <p:grpSp>
        <p:nvGrpSpPr>
          <p:cNvPr id="216067" name="Group 3"/>
          <p:cNvGrpSpPr>
            <a:grpSpLocks/>
          </p:cNvGrpSpPr>
          <p:nvPr/>
        </p:nvGrpSpPr>
        <p:grpSpPr bwMode="auto">
          <a:xfrm>
            <a:off x="76200" y="533400"/>
            <a:ext cx="3103563" cy="3800475"/>
            <a:chOff x="3803" y="554"/>
            <a:chExt cx="1823" cy="2394"/>
          </a:xfrm>
        </p:grpSpPr>
        <p:sp>
          <p:nvSpPr>
            <p:cNvPr id="216068" name="Text Box 4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2140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Calculator</a:t>
              </a:r>
            </a:p>
            <a:p>
              <a:r>
                <a:rPr lang="en-US" sz="1800" b="1">
                  <a:latin typeface="Courier New" pitchFamily="49" charset="0"/>
                </a:rPr>
                <a:t>{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void compute();</a:t>
              </a:r>
            </a:p>
            <a:p>
              <a:r>
                <a:rPr lang="en-US" sz="1800" b="1">
                  <a:latin typeface="Courier New" pitchFamily="49" charset="0"/>
                </a:rPr>
                <a:t>  ...</a:t>
              </a:r>
            </a:p>
            <a:p>
              <a:r>
                <a:rPr lang="en-US" sz="1800" b="1">
                  <a:latin typeface="Courier New" pitchFamily="49" charset="0"/>
                </a:rPr>
                <a:t>};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</p:txBody>
        </p:sp>
        <p:sp>
          <p:nvSpPr>
            <p:cNvPr id="216069" name="Text Box 5"/>
            <p:cNvSpPr txBox="1">
              <a:spLocks noChangeArrowheads="1"/>
            </p:cNvSpPr>
            <p:nvPr/>
          </p:nvSpPr>
          <p:spPr bwMode="auto">
            <a:xfrm>
              <a:off x="3803" y="554"/>
              <a:ext cx="58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calc.h</a:t>
              </a:r>
            </a:p>
          </p:txBody>
        </p:sp>
      </p:grpSp>
      <p:grpSp>
        <p:nvGrpSpPr>
          <p:cNvPr id="216070" name="Group 6"/>
          <p:cNvGrpSpPr>
            <a:grpSpLocks/>
          </p:cNvGrpSpPr>
          <p:nvPr/>
        </p:nvGrpSpPr>
        <p:grpSpPr bwMode="auto">
          <a:xfrm>
            <a:off x="3505200" y="2209800"/>
            <a:ext cx="3730625" cy="4349750"/>
            <a:chOff x="3803" y="554"/>
            <a:chExt cx="1823" cy="2740"/>
          </a:xfrm>
        </p:grpSpPr>
        <p:sp>
          <p:nvSpPr>
            <p:cNvPr id="216071" name="Text Box 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248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#include “calc.h”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Student</a:t>
              </a:r>
            </a:p>
            <a:p>
              <a:r>
                <a:rPr lang="en-US" sz="1800" b="1">
                  <a:latin typeface="Courier New" pitchFamily="49" charset="0"/>
                </a:rPr>
                <a:t>{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void study()</a:t>
              </a:r>
            </a:p>
            <a:p>
              <a:r>
                <a:rPr lang="en-US" sz="1800" b="1">
                  <a:latin typeface="Courier New" pitchFamily="49" charset="0"/>
                </a:rPr>
                <a:t>  ...</a:t>
              </a: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r>
                <a:rPr lang="en-US" sz="1800" b="1">
                  <a:latin typeface="Courier New" pitchFamily="49" charset="0"/>
                </a:rPr>
                <a:t>  Calculator myCalc;</a:t>
              </a:r>
            </a:p>
            <a:p>
              <a:r>
                <a:rPr lang="en-US" sz="1800" b="1">
                  <a:latin typeface="Courier New" pitchFamily="49" charset="0"/>
                </a:rPr>
                <a:t>};</a:t>
              </a:r>
            </a:p>
            <a:p>
              <a:endParaRPr lang="en-US" sz="1800" b="1">
                <a:latin typeface="Courier New" pitchFamily="49" charset="0"/>
              </a:endParaRPr>
            </a:p>
          </p:txBody>
        </p:sp>
        <p:sp>
          <p:nvSpPr>
            <p:cNvPr id="216072" name="Text Box 8"/>
            <p:cNvSpPr txBox="1">
              <a:spLocks noChangeArrowheads="1"/>
            </p:cNvSpPr>
            <p:nvPr/>
          </p:nvSpPr>
          <p:spPr bwMode="auto">
            <a:xfrm>
              <a:off x="3803" y="554"/>
              <a:ext cx="75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student.h</a:t>
              </a:r>
            </a:p>
          </p:txBody>
        </p:sp>
      </p:grpSp>
      <p:sp>
        <p:nvSpPr>
          <p:cNvPr id="216073" name="Text Box 9"/>
          <p:cNvSpPr txBox="1">
            <a:spLocks noChangeArrowheads="1"/>
          </p:cNvSpPr>
          <p:nvPr/>
        </p:nvSpPr>
        <p:spPr bwMode="auto">
          <a:xfrm>
            <a:off x="304800" y="5029200"/>
            <a:ext cx="28194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Add “</a:t>
            </a:r>
            <a:r>
              <a:rPr lang="en-US" sz="2400">
                <a:solidFill>
                  <a:srgbClr val="0000CC"/>
                </a:solidFill>
              </a:rPr>
              <a:t>include guards</a:t>
            </a:r>
            <a:r>
              <a:rPr lang="en-US" sz="2400"/>
              <a:t>” to each header file.</a:t>
            </a:r>
          </a:p>
        </p:txBody>
      </p:sp>
      <p:sp>
        <p:nvSpPr>
          <p:cNvPr id="216074" name="Text Box 10"/>
          <p:cNvSpPr txBox="1">
            <a:spLocks noChangeArrowheads="1"/>
          </p:cNvSpPr>
          <p:nvPr/>
        </p:nvSpPr>
        <p:spPr bwMode="auto">
          <a:xfrm>
            <a:off x="152400" y="4953000"/>
            <a:ext cx="33528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An include guard is a special check that prevents duplicate header inclusions.</a:t>
            </a:r>
          </a:p>
        </p:txBody>
      </p:sp>
      <p:sp>
        <p:nvSpPr>
          <p:cNvPr id="216075" name="Text Box 11"/>
          <p:cNvSpPr txBox="1">
            <a:spLocks noChangeArrowheads="1"/>
          </p:cNvSpPr>
          <p:nvPr/>
        </p:nvSpPr>
        <p:spPr bwMode="auto">
          <a:xfrm>
            <a:off x="76200" y="927100"/>
            <a:ext cx="1906588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>
                <a:solidFill>
                  <a:srgbClr val="0000CC"/>
                </a:solidFill>
              </a:rPr>
              <a:t>#if</a:t>
            </a:r>
            <a:r>
              <a:rPr lang="en-US" sz="1700">
                <a:solidFill>
                  <a:srgbClr val="FF3300"/>
                </a:solidFill>
              </a:rPr>
              <a:t>n</a:t>
            </a:r>
            <a:r>
              <a:rPr lang="en-US" sz="1700">
                <a:solidFill>
                  <a:srgbClr val="0000CC"/>
                </a:solidFill>
              </a:rPr>
              <a:t>def CALC_H</a:t>
            </a:r>
          </a:p>
          <a:p>
            <a:endParaRPr lang="en-US" sz="1700">
              <a:solidFill>
                <a:srgbClr val="0000CC"/>
              </a:solidFill>
            </a:endParaRPr>
          </a:p>
        </p:txBody>
      </p:sp>
      <p:sp>
        <p:nvSpPr>
          <p:cNvPr id="216076" name="Text Box 12"/>
          <p:cNvSpPr txBox="1">
            <a:spLocks noChangeArrowheads="1"/>
          </p:cNvSpPr>
          <p:nvPr/>
        </p:nvSpPr>
        <p:spPr bwMode="auto">
          <a:xfrm>
            <a:off x="152400" y="3810000"/>
            <a:ext cx="26082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00CC"/>
                </a:solidFill>
              </a:rPr>
              <a:t>#endif // for CALC_H</a:t>
            </a:r>
          </a:p>
        </p:txBody>
      </p:sp>
      <p:sp>
        <p:nvSpPr>
          <p:cNvPr id="216077" name="Rectangle 13"/>
          <p:cNvSpPr>
            <a:spLocks noChangeArrowheads="1"/>
          </p:cNvSpPr>
          <p:nvPr/>
        </p:nvSpPr>
        <p:spPr bwMode="auto">
          <a:xfrm>
            <a:off x="85725" y="1371600"/>
            <a:ext cx="1916113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700">
                <a:solidFill>
                  <a:srgbClr val="0000CC"/>
                </a:solidFill>
              </a:rPr>
              <a:t>#define CALC_H</a:t>
            </a:r>
          </a:p>
        </p:txBody>
      </p:sp>
      <p:sp>
        <p:nvSpPr>
          <p:cNvPr id="216078" name="Text Box 14"/>
          <p:cNvSpPr txBox="1">
            <a:spLocks noChangeArrowheads="1"/>
          </p:cNvSpPr>
          <p:nvPr/>
        </p:nvSpPr>
        <p:spPr bwMode="auto">
          <a:xfrm>
            <a:off x="3581400" y="2609850"/>
            <a:ext cx="3657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700">
                <a:solidFill>
                  <a:srgbClr val="0000CC"/>
                </a:solidFill>
              </a:rPr>
              <a:t>#if</a:t>
            </a:r>
            <a:r>
              <a:rPr lang="en-US" sz="1700">
                <a:solidFill>
                  <a:srgbClr val="FF3300"/>
                </a:solidFill>
              </a:rPr>
              <a:t>n</a:t>
            </a:r>
            <a:r>
              <a:rPr lang="en-US" sz="1700">
                <a:solidFill>
                  <a:srgbClr val="0000CC"/>
                </a:solidFill>
              </a:rPr>
              <a:t>def STUDENT_H</a:t>
            </a:r>
          </a:p>
          <a:p>
            <a:endParaRPr lang="en-US" sz="1700">
              <a:solidFill>
                <a:srgbClr val="0000CC"/>
              </a:solidFill>
            </a:endParaRPr>
          </a:p>
        </p:txBody>
      </p:sp>
      <p:sp>
        <p:nvSpPr>
          <p:cNvPr id="216079" name="Rectangle 15"/>
          <p:cNvSpPr>
            <a:spLocks noChangeArrowheads="1"/>
          </p:cNvSpPr>
          <p:nvPr/>
        </p:nvSpPr>
        <p:spPr bwMode="auto">
          <a:xfrm>
            <a:off x="3571875" y="2971800"/>
            <a:ext cx="320675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700">
                <a:solidFill>
                  <a:srgbClr val="0000CC"/>
                </a:solidFill>
              </a:rPr>
              <a:t>#define STUDENT_H</a:t>
            </a:r>
          </a:p>
        </p:txBody>
      </p:sp>
      <p:sp>
        <p:nvSpPr>
          <p:cNvPr id="216080" name="Text Box 16"/>
          <p:cNvSpPr txBox="1">
            <a:spLocks noChangeArrowheads="1"/>
          </p:cNvSpPr>
          <p:nvPr/>
        </p:nvSpPr>
        <p:spPr bwMode="auto">
          <a:xfrm>
            <a:off x="3581400" y="6157913"/>
            <a:ext cx="3168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00CC"/>
                </a:solidFill>
              </a:rPr>
              <a:t>#endif // for STUDENT_H</a:t>
            </a:r>
          </a:p>
        </p:txBody>
      </p:sp>
      <p:sp>
        <p:nvSpPr>
          <p:cNvPr id="216081" name="Text Box 17"/>
          <p:cNvSpPr txBox="1">
            <a:spLocks noChangeArrowheads="1"/>
          </p:cNvSpPr>
          <p:nvPr/>
        </p:nvSpPr>
        <p:spPr bwMode="auto">
          <a:xfrm>
            <a:off x="152400" y="4953000"/>
            <a:ext cx="33528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So what would our fully-compiled program look like now?</a:t>
            </a:r>
          </a:p>
        </p:txBody>
      </p:sp>
      <p:grpSp>
        <p:nvGrpSpPr>
          <p:cNvPr id="216082" name="Group 18"/>
          <p:cNvGrpSpPr>
            <a:grpSpLocks/>
          </p:cNvGrpSpPr>
          <p:nvPr/>
        </p:nvGrpSpPr>
        <p:grpSpPr bwMode="auto">
          <a:xfrm>
            <a:off x="2362200" y="-190500"/>
            <a:ext cx="6665913" cy="7380288"/>
            <a:chOff x="3803" y="554"/>
            <a:chExt cx="1823" cy="4649"/>
          </a:xfrm>
        </p:grpSpPr>
        <p:sp>
          <p:nvSpPr>
            <p:cNvPr id="216083" name="Text Box 1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4395"/>
            </a:xfrm>
            <a:prstGeom prst="rect">
              <a:avLst/>
            </a:prstGeom>
            <a:solidFill>
              <a:srgbClr val="EFFFE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200" dirty="0">
                  <a:solidFill>
                    <a:schemeClr val="accent2"/>
                  </a:solidFill>
                </a:rPr>
                <a:t>#</a:t>
              </a:r>
              <a:r>
                <a:rPr lang="en-US" sz="1200" dirty="0" err="1">
                  <a:solidFill>
                    <a:schemeClr val="accent2"/>
                  </a:solidFill>
                </a:rPr>
                <a:t>if</a:t>
              </a:r>
              <a:r>
                <a:rPr lang="en-US" sz="1200" dirty="0" err="1">
                  <a:solidFill>
                    <a:srgbClr val="FF3300"/>
                  </a:solidFill>
                </a:rPr>
                <a:t>n</a:t>
              </a:r>
              <a:r>
                <a:rPr lang="en-US" sz="1200" dirty="0" err="1">
                  <a:solidFill>
                    <a:schemeClr val="accent2"/>
                  </a:solidFill>
                </a:rPr>
                <a:t>def</a:t>
              </a:r>
              <a:r>
                <a:rPr lang="en-US" sz="1200" dirty="0">
                  <a:solidFill>
                    <a:schemeClr val="accent2"/>
                  </a:solidFill>
                </a:rPr>
                <a:t> STUDENT_H</a:t>
              </a:r>
            </a:p>
            <a:p>
              <a:r>
                <a:rPr lang="en-US" sz="1200" dirty="0">
                  <a:solidFill>
                    <a:schemeClr val="accent2"/>
                  </a:solidFill>
                </a:rPr>
                <a:t>#define STUDENT_H</a:t>
              </a:r>
            </a:p>
            <a:p>
              <a:endParaRPr lang="en-US" sz="1200" dirty="0">
                <a:solidFill>
                  <a:schemeClr val="accent2"/>
                </a:solidFill>
              </a:endParaRPr>
            </a:p>
            <a:p>
              <a:r>
                <a:rPr lang="en-US" sz="1200" dirty="0">
                  <a:solidFill>
                    <a:schemeClr val="accent2"/>
                  </a:solidFill>
                </a:rPr>
                <a:t>#</a:t>
              </a:r>
              <a:r>
                <a:rPr lang="en-US" sz="1200" dirty="0" err="1">
                  <a:solidFill>
                    <a:schemeClr val="accent2"/>
                  </a:solidFill>
                </a:rPr>
                <a:t>if</a:t>
              </a:r>
              <a:r>
                <a:rPr lang="en-US" sz="1200" dirty="0" err="1">
                  <a:solidFill>
                    <a:srgbClr val="FF3300"/>
                  </a:solidFill>
                </a:rPr>
                <a:t>n</a:t>
              </a:r>
              <a:r>
                <a:rPr lang="en-US" sz="1200" dirty="0" err="1">
                  <a:solidFill>
                    <a:schemeClr val="accent2"/>
                  </a:solidFill>
                </a:rPr>
                <a:t>def</a:t>
              </a:r>
              <a:r>
                <a:rPr lang="en-US" sz="1200" dirty="0">
                  <a:solidFill>
                    <a:schemeClr val="accent2"/>
                  </a:solidFill>
                </a:rPr>
                <a:t> CALC_H</a:t>
              </a:r>
            </a:p>
            <a:p>
              <a:r>
                <a:rPr lang="en-US" sz="1200" dirty="0">
                  <a:solidFill>
                    <a:schemeClr val="accent2"/>
                  </a:solidFill>
                </a:rPr>
                <a:t>#define CALC_H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class Calculator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public: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void compute();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};</a:t>
              </a:r>
            </a:p>
            <a:p>
              <a:r>
                <a:rPr lang="en-US" sz="1200" dirty="0">
                  <a:solidFill>
                    <a:schemeClr val="accent2"/>
                  </a:solidFill>
                </a:rPr>
                <a:t>#</a:t>
              </a:r>
              <a:r>
                <a:rPr lang="en-US" sz="1200" dirty="0" err="1">
                  <a:solidFill>
                    <a:schemeClr val="accent2"/>
                  </a:solidFill>
                </a:rPr>
                <a:t>endif</a:t>
              </a:r>
              <a:r>
                <a:rPr lang="en-US" sz="1200" dirty="0">
                  <a:solidFill>
                    <a:schemeClr val="accent2"/>
                  </a:solidFill>
                </a:rPr>
                <a:t> // for CALC_H</a:t>
              </a:r>
              <a:r>
                <a:rPr lang="en-US" sz="1200" dirty="0">
                  <a:solidFill>
                    <a:srgbClr val="6600CC"/>
                  </a:solidFill>
                </a:rPr>
                <a:t> </a:t>
              </a:r>
            </a:p>
            <a:p>
              <a:endParaRPr lang="en-US" sz="400" dirty="0">
                <a:solidFill>
                  <a:srgbClr val="6600CC"/>
                </a:solidFill>
              </a:endParaRPr>
            </a:p>
            <a:p>
              <a:r>
                <a:rPr lang="en-US" sz="1200" b="1" dirty="0">
                  <a:solidFill>
                    <a:schemeClr val="tx2"/>
                  </a:solidFill>
                </a:rPr>
                <a:t>class Student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public: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void study()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private: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Calculator </a:t>
              </a:r>
              <a:r>
                <a:rPr lang="en-US" sz="1200" b="1" dirty="0" err="1">
                  <a:solidFill>
                    <a:schemeClr val="tx2"/>
                  </a:solidFill>
                </a:rPr>
                <a:t>myCalc</a:t>
              </a:r>
              <a:r>
                <a:rPr lang="en-US" sz="1200" b="1" dirty="0">
                  <a:solidFill>
                    <a:schemeClr val="tx2"/>
                  </a:solidFill>
                </a:rPr>
                <a:t>;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};</a:t>
              </a:r>
            </a:p>
            <a:p>
              <a:r>
                <a:rPr lang="en-US" sz="1200" dirty="0">
                  <a:solidFill>
                    <a:schemeClr val="accent2"/>
                  </a:solidFill>
                </a:rPr>
                <a:t>#</a:t>
              </a:r>
              <a:r>
                <a:rPr lang="en-US" sz="1200" dirty="0" err="1">
                  <a:solidFill>
                    <a:schemeClr val="accent2"/>
                  </a:solidFill>
                </a:rPr>
                <a:t>endif</a:t>
              </a:r>
              <a:r>
                <a:rPr lang="en-US" sz="1200" dirty="0">
                  <a:solidFill>
                    <a:schemeClr val="accent2"/>
                  </a:solidFill>
                </a:rPr>
                <a:t> // for STUDENT_H</a:t>
              </a:r>
            </a:p>
            <a:p>
              <a:endParaRPr lang="en-US" sz="1200" dirty="0">
                <a:solidFill>
                  <a:schemeClr val="accent2"/>
                </a:solidFill>
              </a:endParaRPr>
            </a:p>
            <a:p>
              <a:r>
                <a:rPr lang="en-US" sz="1200" dirty="0">
                  <a:solidFill>
                    <a:schemeClr val="accent2"/>
                  </a:solidFill>
                </a:rPr>
                <a:t>#</a:t>
              </a:r>
              <a:r>
                <a:rPr lang="en-US" sz="1200" dirty="0" err="1">
                  <a:solidFill>
                    <a:schemeClr val="accent2"/>
                  </a:solidFill>
                </a:rPr>
                <a:t>if</a:t>
              </a:r>
              <a:r>
                <a:rPr lang="en-US" sz="1200" dirty="0" err="1">
                  <a:solidFill>
                    <a:srgbClr val="FF3300"/>
                  </a:solidFill>
                </a:rPr>
                <a:t>n</a:t>
              </a:r>
              <a:r>
                <a:rPr lang="en-US" sz="1200" dirty="0" err="1">
                  <a:solidFill>
                    <a:schemeClr val="accent2"/>
                  </a:solidFill>
                </a:rPr>
                <a:t>def</a:t>
              </a:r>
              <a:r>
                <a:rPr lang="en-US" sz="1200" dirty="0">
                  <a:solidFill>
                    <a:schemeClr val="accent2"/>
                  </a:solidFill>
                </a:rPr>
                <a:t> CALC_H</a:t>
              </a:r>
            </a:p>
            <a:p>
              <a:r>
                <a:rPr lang="en-US" sz="1200" dirty="0">
                  <a:solidFill>
                    <a:schemeClr val="accent2"/>
                  </a:solidFill>
                </a:rPr>
                <a:t>#define CALC_H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class Calculator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public: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void compute();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};</a:t>
              </a:r>
            </a:p>
            <a:p>
              <a:r>
                <a:rPr lang="en-US" sz="1200" dirty="0">
                  <a:solidFill>
                    <a:schemeClr val="accent2"/>
                  </a:solidFill>
                </a:rPr>
                <a:t>#</a:t>
              </a:r>
              <a:r>
                <a:rPr lang="en-US" sz="1200" dirty="0" err="1">
                  <a:solidFill>
                    <a:schemeClr val="accent2"/>
                  </a:solidFill>
                </a:rPr>
                <a:t>endif</a:t>
              </a:r>
              <a:r>
                <a:rPr lang="en-US" sz="1200" dirty="0">
                  <a:solidFill>
                    <a:schemeClr val="accent2"/>
                  </a:solidFill>
                </a:rPr>
                <a:t> // for CALC_H</a:t>
              </a:r>
            </a:p>
            <a:p>
              <a:endParaRPr lang="en-US" sz="400" dirty="0">
                <a:solidFill>
                  <a:schemeClr val="accent2"/>
                </a:solidFill>
              </a:endParaRPr>
            </a:p>
            <a:p>
              <a:r>
                <a:rPr lang="en-US" sz="1200" b="1" dirty="0" err="1">
                  <a:solidFill>
                    <a:schemeClr val="tx2"/>
                  </a:solidFill>
                </a:rPr>
                <a:t>int</a:t>
              </a:r>
              <a:r>
                <a:rPr lang="en-US" sz="1200" b="1" dirty="0">
                  <a:solidFill>
                    <a:schemeClr val="tx2"/>
                  </a:solidFill>
                </a:rPr>
                <a:t> main()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{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Student grace;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Calculator </a:t>
              </a:r>
              <a:r>
                <a:rPr lang="en-US" sz="1200" b="1" dirty="0" err="1">
                  <a:solidFill>
                    <a:schemeClr val="tx2"/>
                  </a:solidFill>
                </a:rPr>
                <a:t>hp</a:t>
              </a:r>
              <a:r>
                <a:rPr lang="en-US" sz="1200" b="1" dirty="0">
                  <a:solidFill>
                    <a:schemeClr val="tx2"/>
                  </a:solidFill>
                </a:rPr>
                <a:t>;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...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</a:t>
              </a:r>
              <a:r>
                <a:rPr lang="en-US" sz="1200" b="1" dirty="0" err="1">
                  <a:solidFill>
                    <a:schemeClr val="tx2"/>
                  </a:solidFill>
                </a:rPr>
                <a:t>grace.study</a:t>
              </a:r>
              <a:r>
                <a:rPr lang="en-US" sz="1200" b="1" dirty="0">
                  <a:solidFill>
                    <a:schemeClr val="tx2"/>
                  </a:solidFill>
                </a:rPr>
                <a:t>();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  </a:t>
              </a:r>
              <a:r>
                <a:rPr lang="en-US" sz="1200" b="1" dirty="0" err="1">
                  <a:solidFill>
                    <a:schemeClr val="tx2"/>
                  </a:solidFill>
                </a:rPr>
                <a:t>hp.compute</a:t>
              </a:r>
              <a:r>
                <a:rPr lang="en-US" sz="1200" b="1" dirty="0">
                  <a:solidFill>
                    <a:schemeClr val="tx2"/>
                  </a:solidFill>
                </a:rPr>
                <a:t>();</a:t>
              </a:r>
            </a:p>
            <a:p>
              <a:r>
                <a:rPr lang="en-US" sz="1200" b="1" dirty="0">
                  <a:solidFill>
                    <a:schemeClr val="tx2"/>
                  </a:solidFill>
                </a:rPr>
                <a:t>}</a:t>
              </a:r>
            </a:p>
            <a:p>
              <a:endParaRPr lang="en-US" sz="1200" dirty="0">
                <a:solidFill>
                  <a:schemeClr val="tx2"/>
                </a:solidFill>
              </a:endParaRPr>
            </a:p>
          </p:txBody>
        </p:sp>
        <p:sp>
          <p:nvSpPr>
            <p:cNvPr id="216084" name="Text Box 20"/>
            <p:cNvSpPr txBox="1">
              <a:spLocks noChangeArrowheads="1"/>
            </p:cNvSpPr>
            <p:nvPr/>
          </p:nvSpPr>
          <p:spPr bwMode="auto">
            <a:xfrm>
              <a:off x="3803" y="554"/>
              <a:ext cx="378" cy="288"/>
            </a:xfrm>
            <a:prstGeom prst="rect">
              <a:avLst/>
            </a:prstGeom>
            <a:solidFill>
              <a:schemeClr val="bg1">
                <a:alpha val="64999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main.cpp</a:t>
              </a:r>
            </a:p>
          </p:txBody>
        </p:sp>
      </p:grpSp>
      <p:sp>
        <p:nvSpPr>
          <p:cNvPr id="216085" name="Rectangle 21"/>
          <p:cNvSpPr>
            <a:spLocks noChangeArrowheads="1"/>
          </p:cNvSpPr>
          <p:nvPr/>
        </p:nvSpPr>
        <p:spPr bwMode="auto">
          <a:xfrm>
            <a:off x="0" y="609600"/>
            <a:ext cx="2495550" cy="6172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6086" name="Text Box 22"/>
          <p:cNvSpPr txBox="1">
            <a:spLocks noChangeArrowheads="1"/>
          </p:cNvSpPr>
          <p:nvPr/>
        </p:nvSpPr>
        <p:spPr bwMode="auto">
          <a:xfrm>
            <a:off x="0" y="685800"/>
            <a:ext cx="2481263" cy="201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800"/>
              <a:t>Now, when the compiler compiles this code, it will ignore the redefined definitions!</a:t>
            </a:r>
          </a:p>
          <a:p>
            <a:endParaRPr lang="en-US" sz="1800"/>
          </a:p>
          <a:p>
            <a:r>
              <a:rPr lang="en-US" sz="1800"/>
              <a:t>Compiler:</a:t>
            </a:r>
          </a:p>
        </p:txBody>
      </p:sp>
      <p:sp>
        <p:nvSpPr>
          <p:cNvPr id="216089" name="Text Box 25"/>
          <p:cNvSpPr txBox="1">
            <a:spLocks noChangeArrowheads="1"/>
          </p:cNvSpPr>
          <p:nvPr/>
        </p:nvSpPr>
        <p:spPr bwMode="auto">
          <a:xfrm>
            <a:off x="228600" y="2667000"/>
            <a:ext cx="2209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STUDENT_H</a:t>
            </a:r>
            <a:r>
              <a:rPr lang="en-US" sz="1800">
                <a:solidFill>
                  <a:srgbClr val="6600CC"/>
                </a:solidFill>
              </a:rPr>
              <a:t> has been defined!</a:t>
            </a:r>
          </a:p>
        </p:txBody>
      </p:sp>
      <p:sp>
        <p:nvSpPr>
          <p:cNvPr id="216092" name="Text Box 28"/>
          <p:cNvSpPr txBox="1">
            <a:spLocks noChangeArrowheads="1"/>
          </p:cNvSpPr>
          <p:nvPr/>
        </p:nvSpPr>
        <p:spPr bwMode="auto">
          <a:xfrm>
            <a:off x="228600" y="3429000"/>
            <a:ext cx="22098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>
                <a:solidFill>
                  <a:schemeClr val="accent2"/>
                </a:solidFill>
              </a:rPr>
              <a:t>CALC_H</a:t>
            </a:r>
            <a:r>
              <a:rPr lang="en-US" sz="1800">
                <a:solidFill>
                  <a:srgbClr val="6600CC"/>
                </a:solidFill>
              </a:rPr>
              <a:t> has been defined!</a:t>
            </a:r>
          </a:p>
        </p:txBody>
      </p:sp>
      <p:sp>
        <p:nvSpPr>
          <p:cNvPr id="216098" name="Text Box 34"/>
          <p:cNvSpPr txBox="1">
            <a:spLocks noChangeArrowheads="1"/>
          </p:cNvSpPr>
          <p:nvPr/>
        </p:nvSpPr>
        <p:spPr bwMode="auto">
          <a:xfrm>
            <a:off x="5257800" y="457200"/>
            <a:ext cx="336232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Once the compilation is done, the compiler </a:t>
            </a:r>
            <a:r>
              <a:rPr lang="en-US" sz="2400">
                <a:solidFill>
                  <a:srgbClr val="6600CC"/>
                </a:solidFill>
              </a:rPr>
              <a:t>discards</a:t>
            </a:r>
            <a:r>
              <a:rPr lang="en-US" sz="2400"/>
              <a:t> all of the </a:t>
            </a:r>
            <a:br>
              <a:rPr lang="en-US" sz="2400"/>
            </a:br>
            <a:r>
              <a:rPr lang="en-US" sz="2400"/>
              <a:t># commands...</a:t>
            </a:r>
          </a:p>
        </p:txBody>
      </p:sp>
      <p:sp>
        <p:nvSpPr>
          <p:cNvPr id="216099" name="Text Box 35"/>
          <p:cNvSpPr txBox="1">
            <a:spLocks noChangeArrowheads="1"/>
          </p:cNvSpPr>
          <p:nvPr/>
        </p:nvSpPr>
        <p:spPr bwMode="auto">
          <a:xfrm>
            <a:off x="4800600" y="4405313"/>
            <a:ext cx="4114800" cy="176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200"/>
              <a:t>Make sure you do this any time you define header files from now on…</a:t>
            </a:r>
          </a:p>
          <a:p>
            <a:pPr algn="ctr"/>
            <a:endParaRPr lang="en-US" sz="2200"/>
          </a:p>
          <a:p>
            <a:pPr algn="ctr"/>
            <a:r>
              <a:rPr lang="en-US" sz="2200"/>
              <a:t>It makes your code </a:t>
            </a:r>
            <a:r>
              <a:rPr lang="en-US" sz="2200">
                <a:solidFill>
                  <a:srgbClr val="6600CC"/>
                </a:solidFill>
              </a:rPr>
              <a:t>safer</a:t>
            </a:r>
            <a:r>
              <a:rPr lang="en-US" sz="2200"/>
              <a:t>!</a:t>
            </a:r>
          </a:p>
        </p:txBody>
      </p:sp>
      <p:sp>
        <p:nvSpPr>
          <p:cNvPr id="216100" name="AutoShape 36"/>
          <p:cNvSpPr>
            <a:spLocks noChangeArrowheads="1"/>
          </p:cNvSpPr>
          <p:nvPr/>
        </p:nvSpPr>
        <p:spPr bwMode="auto">
          <a:xfrm>
            <a:off x="5105400" y="762000"/>
            <a:ext cx="3600450" cy="1943100"/>
          </a:xfrm>
          <a:prstGeom prst="cloudCallout">
            <a:avLst>
              <a:gd name="adj1" fmla="val -71560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Since no one’s defined STUDENT_H, I’ll keep compiling.</a:t>
            </a:r>
          </a:p>
        </p:txBody>
      </p:sp>
      <p:sp>
        <p:nvSpPr>
          <p:cNvPr id="216101" name="Rectangle 37"/>
          <p:cNvSpPr>
            <a:spLocks noChangeArrowheads="1"/>
          </p:cNvSpPr>
          <p:nvPr/>
        </p:nvSpPr>
        <p:spPr bwMode="auto">
          <a:xfrm>
            <a:off x="2590800" y="228600"/>
            <a:ext cx="1657350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6102" name="Rectangle 38"/>
          <p:cNvSpPr>
            <a:spLocks noChangeArrowheads="1"/>
          </p:cNvSpPr>
          <p:nvPr/>
        </p:nvSpPr>
        <p:spPr bwMode="auto">
          <a:xfrm>
            <a:off x="2581275" y="428625"/>
            <a:ext cx="1657350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6103" name="AutoShape 39"/>
          <p:cNvSpPr>
            <a:spLocks noChangeArrowheads="1"/>
          </p:cNvSpPr>
          <p:nvPr/>
        </p:nvSpPr>
        <p:spPr bwMode="auto">
          <a:xfrm>
            <a:off x="5105400" y="952500"/>
            <a:ext cx="3600450" cy="1943100"/>
          </a:xfrm>
          <a:prstGeom prst="cloudCallout">
            <a:avLst>
              <a:gd name="adj1" fmla="val -71560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The user has defined STUDENT_H.  I’ll remember that!</a:t>
            </a:r>
          </a:p>
        </p:txBody>
      </p:sp>
      <p:sp>
        <p:nvSpPr>
          <p:cNvPr id="216106" name="AutoShape 42"/>
          <p:cNvSpPr>
            <a:spLocks noChangeArrowheads="1"/>
          </p:cNvSpPr>
          <p:nvPr/>
        </p:nvSpPr>
        <p:spPr bwMode="auto">
          <a:xfrm>
            <a:off x="5086350" y="1323975"/>
            <a:ext cx="3600450" cy="1943100"/>
          </a:xfrm>
          <a:prstGeom prst="cloudCallout">
            <a:avLst>
              <a:gd name="adj1" fmla="val -71560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Since no one’s defined CALC_H, I’ll keep compiling.</a:t>
            </a:r>
          </a:p>
        </p:txBody>
      </p:sp>
      <p:sp>
        <p:nvSpPr>
          <p:cNvPr id="216107" name="Rectangle 43"/>
          <p:cNvSpPr>
            <a:spLocks noChangeArrowheads="1"/>
          </p:cNvSpPr>
          <p:nvPr/>
        </p:nvSpPr>
        <p:spPr bwMode="auto">
          <a:xfrm>
            <a:off x="2571750" y="790575"/>
            <a:ext cx="1657350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6108" name="Rectangle 44"/>
          <p:cNvSpPr>
            <a:spLocks noChangeArrowheads="1"/>
          </p:cNvSpPr>
          <p:nvPr/>
        </p:nvSpPr>
        <p:spPr bwMode="auto">
          <a:xfrm>
            <a:off x="2571750" y="971550"/>
            <a:ext cx="1657350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6109" name="AutoShape 45"/>
          <p:cNvSpPr>
            <a:spLocks noChangeArrowheads="1"/>
          </p:cNvSpPr>
          <p:nvPr/>
        </p:nvSpPr>
        <p:spPr bwMode="auto">
          <a:xfrm>
            <a:off x="5095875" y="1495425"/>
            <a:ext cx="3600450" cy="1943100"/>
          </a:xfrm>
          <a:prstGeom prst="cloudCallout">
            <a:avLst>
              <a:gd name="adj1" fmla="val -71560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The user has defined CALC_H.  I’ll remember that!</a:t>
            </a:r>
          </a:p>
        </p:txBody>
      </p:sp>
      <p:sp>
        <p:nvSpPr>
          <p:cNvPr id="216110" name="Rectangle 46"/>
          <p:cNvSpPr>
            <a:spLocks noChangeArrowheads="1"/>
          </p:cNvSpPr>
          <p:nvPr/>
        </p:nvSpPr>
        <p:spPr bwMode="auto">
          <a:xfrm>
            <a:off x="2562225" y="2076450"/>
            <a:ext cx="1657350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16111" name="AutoShape 47"/>
          <p:cNvSpPr>
            <a:spLocks noChangeArrowheads="1"/>
          </p:cNvSpPr>
          <p:nvPr/>
        </p:nvSpPr>
        <p:spPr bwMode="auto">
          <a:xfrm>
            <a:off x="5162550" y="2590800"/>
            <a:ext cx="3600450" cy="1943100"/>
          </a:xfrm>
          <a:prstGeom prst="cloudCallout">
            <a:avLst>
              <a:gd name="adj1" fmla="val -71560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Ok, I just finished with the #ifndef CALC_H block of code…</a:t>
            </a:r>
          </a:p>
        </p:txBody>
      </p:sp>
      <p:sp>
        <p:nvSpPr>
          <p:cNvPr id="216112" name="Rectangle 48"/>
          <p:cNvSpPr>
            <a:spLocks noChangeArrowheads="1"/>
          </p:cNvSpPr>
          <p:nvPr/>
        </p:nvSpPr>
        <p:spPr bwMode="auto">
          <a:xfrm>
            <a:off x="2571750" y="3600450"/>
            <a:ext cx="2028825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16113" name="AutoShape 49"/>
          <p:cNvSpPr>
            <a:spLocks noChangeArrowheads="1"/>
          </p:cNvSpPr>
          <p:nvPr/>
        </p:nvSpPr>
        <p:spPr bwMode="auto">
          <a:xfrm>
            <a:off x="5153025" y="4114800"/>
            <a:ext cx="3800475" cy="1943100"/>
          </a:xfrm>
          <a:prstGeom prst="cloudCallout">
            <a:avLst>
              <a:gd name="adj1" fmla="val -61653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Ok, I just finished with the </a:t>
            </a:r>
            <a:r>
              <a:rPr lang="en-US" sz="1700"/>
              <a:t>#ifndef STUDENT_H</a:t>
            </a:r>
            <a:r>
              <a:rPr lang="en-US" sz="1800"/>
              <a:t> block of code…</a:t>
            </a:r>
          </a:p>
        </p:txBody>
      </p:sp>
      <p:sp>
        <p:nvSpPr>
          <p:cNvPr id="216114" name="Rectangle 50"/>
          <p:cNvSpPr>
            <a:spLocks noChangeArrowheads="1"/>
          </p:cNvSpPr>
          <p:nvPr/>
        </p:nvSpPr>
        <p:spPr bwMode="auto">
          <a:xfrm>
            <a:off x="2571750" y="3943350"/>
            <a:ext cx="2028825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16115" name="AutoShape 51"/>
          <p:cNvSpPr>
            <a:spLocks noChangeArrowheads="1"/>
          </p:cNvSpPr>
          <p:nvPr/>
        </p:nvSpPr>
        <p:spPr bwMode="auto">
          <a:xfrm>
            <a:off x="5153025" y="4457700"/>
            <a:ext cx="3800475" cy="1943100"/>
          </a:xfrm>
          <a:prstGeom prst="cloudCallout">
            <a:avLst>
              <a:gd name="adj1" fmla="val -61653"/>
              <a:gd name="adj2" fmla="val -71079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The CALC_H constant was already defined. I’ll ignore the code until the #endif!</a:t>
            </a:r>
          </a:p>
        </p:txBody>
      </p:sp>
      <p:sp>
        <p:nvSpPr>
          <p:cNvPr id="216116" name="Rectangle 52"/>
          <p:cNvSpPr>
            <a:spLocks noChangeArrowheads="1"/>
          </p:cNvSpPr>
          <p:nvPr/>
        </p:nvSpPr>
        <p:spPr bwMode="auto">
          <a:xfrm>
            <a:off x="2514600" y="4171950"/>
            <a:ext cx="2305050" cy="1085850"/>
          </a:xfrm>
          <a:prstGeom prst="rect">
            <a:avLst/>
          </a:prstGeom>
          <a:solidFill>
            <a:srgbClr val="E7FFE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cxnSp>
        <p:nvCxnSpPr>
          <p:cNvPr id="216117" name="AutoShape 53"/>
          <p:cNvCxnSpPr>
            <a:cxnSpLocks noChangeShapeType="1"/>
            <a:stCxn id="216111" idx="4"/>
            <a:endCxn id="216106" idx="4"/>
          </p:cNvCxnSpPr>
          <p:nvPr/>
        </p:nvCxnSpPr>
        <p:spPr bwMode="auto">
          <a:xfrm rot="10800000">
            <a:off x="4310063" y="914400"/>
            <a:ext cx="76200" cy="1266825"/>
          </a:xfrm>
          <a:prstGeom prst="bentConnector3">
            <a:avLst>
              <a:gd name="adj1" fmla="val -618750"/>
            </a:avLst>
          </a:prstGeom>
          <a:noFill/>
          <a:ln w="38100">
            <a:solidFill>
              <a:srgbClr val="FF0000"/>
            </a:solidFill>
            <a:miter lim="800000"/>
            <a:headEnd type="oval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6119" name="AutoShape 55"/>
          <p:cNvCxnSpPr>
            <a:cxnSpLocks noChangeShapeType="1"/>
            <a:stCxn id="216112" idx="3"/>
            <a:endCxn id="216103" idx="4"/>
          </p:cNvCxnSpPr>
          <p:nvPr/>
        </p:nvCxnSpPr>
        <p:spPr bwMode="auto">
          <a:xfrm flipH="1" flipV="1">
            <a:off x="4329113" y="542925"/>
            <a:ext cx="290512" cy="3162300"/>
          </a:xfrm>
          <a:prstGeom prst="bentConnector3">
            <a:avLst>
              <a:gd name="adj1" fmla="val -80329"/>
            </a:avLst>
          </a:prstGeom>
          <a:noFill/>
          <a:ln w="38100">
            <a:solidFill>
              <a:srgbClr val="FF3300"/>
            </a:solidFill>
            <a:miter lim="800000"/>
            <a:headEnd type="oval" w="lg" len="lg"/>
            <a:tailEnd type="oval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6120" name="Rectangle 56"/>
          <p:cNvSpPr>
            <a:spLocks noChangeArrowheads="1"/>
          </p:cNvSpPr>
          <p:nvPr/>
        </p:nvSpPr>
        <p:spPr bwMode="auto">
          <a:xfrm>
            <a:off x="2533650" y="5248275"/>
            <a:ext cx="2028825" cy="20955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16121" name="AutoShape 57"/>
          <p:cNvSpPr>
            <a:spLocks noChangeArrowheads="1"/>
          </p:cNvSpPr>
          <p:nvPr/>
        </p:nvSpPr>
        <p:spPr bwMode="auto">
          <a:xfrm>
            <a:off x="5029200" y="3819525"/>
            <a:ext cx="3800475" cy="1943100"/>
          </a:xfrm>
          <a:prstGeom prst="cloudCallout">
            <a:avLst>
              <a:gd name="adj1" fmla="val -59398"/>
              <a:gd name="adj2" fmla="val 28921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Compiler</a:t>
            </a:r>
            <a:r>
              <a:rPr lang="en-US" sz="1800"/>
              <a:t>: Ok, I just finished with the #ifndef CALC_H block of code…</a:t>
            </a:r>
          </a:p>
        </p:txBody>
      </p:sp>
      <p:sp>
        <p:nvSpPr>
          <p:cNvPr id="216122" name="Rectangle 58"/>
          <p:cNvSpPr>
            <a:spLocks noChangeArrowheads="1"/>
          </p:cNvSpPr>
          <p:nvPr/>
        </p:nvSpPr>
        <p:spPr bwMode="auto">
          <a:xfrm>
            <a:off x="2495550" y="1131888"/>
            <a:ext cx="4572000" cy="4868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200" b="1">
                <a:solidFill>
                  <a:srgbClr val="FF3300"/>
                </a:solidFill>
              </a:rPr>
              <a:t>class Calculator</a:t>
            </a:r>
          </a:p>
          <a:p>
            <a:r>
              <a:rPr lang="en-US" sz="1200" b="1">
                <a:solidFill>
                  <a:srgbClr val="FF3300"/>
                </a:solidFill>
              </a:rPr>
              <a:t>{</a:t>
            </a:r>
          </a:p>
          <a:p>
            <a:r>
              <a:rPr lang="en-US" sz="1200" b="1">
                <a:solidFill>
                  <a:srgbClr val="FF3300"/>
                </a:solidFill>
              </a:rPr>
              <a:t>public:</a:t>
            </a:r>
          </a:p>
          <a:p>
            <a:r>
              <a:rPr lang="en-US" sz="1200" b="1">
                <a:solidFill>
                  <a:srgbClr val="FF3300"/>
                </a:solidFill>
              </a:rPr>
              <a:t>  void compute();</a:t>
            </a:r>
          </a:p>
          <a:p>
            <a:r>
              <a:rPr lang="en-US" sz="1200" b="1">
                <a:solidFill>
                  <a:srgbClr val="FF3300"/>
                </a:solidFill>
              </a:rPr>
              <a:t>};</a:t>
            </a:r>
          </a:p>
          <a:p>
            <a:r>
              <a:rPr lang="en-US" sz="1200">
                <a:solidFill>
                  <a:srgbClr val="FF3300"/>
                </a:solidFill>
              </a:rPr>
              <a:t> </a:t>
            </a:r>
          </a:p>
          <a:p>
            <a:endParaRPr lang="en-US" sz="400">
              <a:solidFill>
                <a:srgbClr val="FF3300"/>
              </a:solidFill>
            </a:endParaRPr>
          </a:p>
          <a:p>
            <a:r>
              <a:rPr lang="en-US" sz="1200" b="1">
                <a:solidFill>
                  <a:srgbClr val="FF3300"/>
                </a:solidFill>
              </a:rPr>
              <a:t>class Student</a:t>
            </a:r>
          </a:p>
          <a:p>
            <a:r>
              <a:rPr lang="en-US" sz="1200" b="1">
                <a:solidFill>
                  <a:srgbClr val="FF3300"/>
                </a:solidFill>
              </a:rPr>
              <a:t>{</a:t>
            </a:r>
          </a:p>
          <a:p>
            <a:r>
              <a:rPr lang="en-US" sz="1200" b="1">
                <a:solidFill>
                  <a:srgbClr val="FF3300"/>
                </a:solidFill>
              </a:rPr>
              <a:t>public:</a:t>
            </a:r>
          </a:p>
          <a:p>
            <a:r>
              <a:rPr lang="en-US" sz="1200" b="1">
                <a:solidFill>
                  <a:srgbClr val="FF3300"/>
                </a:solidFill>
              </a:rPr>
              <a:t>  void study()</a:t>
            </a:r>
          </a:p>
          <a:p>
            <a:r>
              <a:rPr lang="en-US" sz="1200" b="1">
                <a:solidFill>
                  <a:srgbClr val="FF3300"/>
                </a:solidFill>
              </a:rPr>
              <a:t>private:</a:t>
            </a:r>
          </a:p>
          <a:p>
            <a:r>
              <a:rPr lang="en-US" sz="1200" b="1">
                <a:solidFill>
                  <a:srgbClr val="FF3300"/>
                </a:solidFill>
              </a:rPr>
              <a:t>  Calculator myCalc;</a:t>
            </a:r>
          </a:p>
          <a:p>
            <a:r>
              <a:rPr lang="en-US" sz="1200" b="1">
                <a:solidFill>
                  <a:srgbClr val="FF3300"/>
                </a:solidFill>
              </a:rPr>
              <a:t>};</a:t>
            </a:r>
          </a:p>
          <a:p>
            <a:r>
              <a:rPr lang="en-US" sz="1200">
                <a:solidFill>
                  <a:srgbClr val="FF3300"/>
                </a:solidFill>
              </a:rPr>
              <a:t> </a:t>
            </a:r>
          </a:p>
          <a:p>
            <a:endParaRPr lang="en-US" sz="1200">
              <a:solidFill>
                <a:srgbClr val="FF3300"/>
              </a:solidFill>
            </a:endParaRPr>
          </a:p>
          <a:p>
            <a:r>
              <a:rPr lang="en-US" sz="1200">
                <a:solidFill>
                  <a:srgbClr val="FF3300"/>
                </a:solidFill>
              </a:rPr>
              <a:t> </a:t>
            </a:r>
          </a:p>
          <a:p>
            <a:r>
              <a:rPr lang="en-US" sz="1200">
                <a:solidFill>
                  <a:srgbClr val="FF3300"/>
                </a:solidFill>
              </a:rPr>
              <a:t> </a:t>
            </a:r>
          </a:p>
          <a:p>
            <a:r>
              <a:rPr lang="en-US" sz="1200" b="1">
                <a:solidFill>
                  <a:srgbClr val="FF3300"/>
                </a:solidFill>
              </a:rPr>
              <a:t> </a:t>
            </a:r>
          </a:p>
          <a:p>
            <a:r>
              <a:rPr lang="en-US" sz="1200" b="1">
                <a:solidFill>
                  <a:srgbClr val="FF3300"/>
                </a:solidFill>
              </a:rPr>
              <a:t> </a:t>
            </a:r>
          </a:p>
          <a:p>
            <a:r>
              <a:rPr lang="en-US" sz="1200" b="1">
                <a:solidFill>
                  <a:srgbClr val="FF3300"/>
                </a:solidFill>
              </a:rPr>
              <a:t> </a:t>
            </a:r>
          </a:p>
          <a:p>
            <a:r>
              <a:rPr lang="en-US" sz="1200" b="1">
                <a:solidFill>
                  <a:srgbClr val="FF3300"/>
                </a:solidFill>
              </a:rPr>
              <a:t> </a:t>
            </a:r>
          </a:p>
          <a:p>
            <a:r>
              <a:rPr lang="en-US" sz="1200" b="1">
                <a:solidFill>
                  <a:srgbClr val="FF3300"/>
                </a:solidFill>
              </a:rPr>
              <a:t> </a:t>
            </a:r>
          </a:p>
          <a:p>
            <a:r>
              <a:rPr lang="en-US" sz="1200">
                <a:solidFill>
                  <a:srgbClr val="FF3300"/>
                </a:solidFill>
              </a:rPr>
              <a:t> </a:t>
            </a:r>
          </a:p>
          <a:p>
            <a:endParaRPr lang="en-US" sz="400">
              <a:solidFill>
                <a:srgbClr val="FF3300"/>
              </a:solidFill>
            </a:endParaRPr>
          </a:p>
          <a:p>
            <a:r>
              <a:rPr lang="en-US" sz="1200" b="1">
                <a:solidFill>
                  <a:srgbClr val="FF3300"/>
                </a:solidFill>
              </a:rPr>
              <a:t> </a:t>
            </a:r>
          </a:p>
          <a:p>
            <a:pPr>
              <a:spcBef>
                <a:spcPct val="50000"/>
              </a:spcBef>
            </a:pPr>
            <a:endParaRPr lang="en-US" sz="1200">
              <a:solidFill>
                <a:srgbClr val="FF3300"/>
              </a:solidFill>
            </a:endParaRPr>
          </a:p>
        </p:txBody>
      </p:sp>
      <p:sp>
        <p:nvSpPr>
          <p:cNvPr id="216123" name="Rectangle 59"/>
          <p:cNvSpPr>
            <a:spLocks noChangeArrowheads="1"/>
          </p:cNvSpPr>
          <p:nvPr/>
        </p:nvSpPr>
        <p:spPr bwMode="auto">
          <a:xfrm>
            <a:off x="4876800" y="2362200"/>
            <a:ext cx="4097338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And you can see that only one copy of each definition is now included!</a:t>
            </a:r>
          </a:p>
        </p:txBody>
      </p:sp>
      <p:grpSp>
        <p:nvGrpSpPr>
          <p:cNvPr id="216128" name="Group 64"/>
          <p:cNvGrpSpPr>
            <a:grpSpLocks/>
          </p:cNvGrpSpPr>
          <p:nvPr/>
        </p:nvGrpSpPr>
        <p:grpSpPr bwMode="auto">
          <a:xfrm>
            <a:off x="2533650" y="238125"/>
            <a:ext cx="2152650" cy="5219700"/>
            <a:chOff x="1596" y="150"/>
            <a:chExt cx="1356" cy="3288"/>
          </a:xfrm>
        </p:grpSpPr>
        <p:sp>
          <p:nvSpPr>
            <p:cNvPr id="216124" name="Rectangle 60"/>
            <p:cNvSpPr>
              <a:spLocks noChangeArrowheads="1"/>
            </p:cNvSpPr>
            <p:nvPr/>
          </p:nvSpPr>
          <p:spPr bwMode="auto">
            <a:xfrm>
              <a:off x="1608" y="150"/>
              <a:ext cx="1338" cy="594"/>
            </a:xfrm>
            <a:prstGeom prst="rect">
              <a:avLst/>
            </a:prstGeom>
            <a:solidFill>
              <a:srgbClr val="E7FFE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16125" name="Rectangle 61"/>
            <p:cNvSpPr>
              <a:spLocks noChangeArrowheads="1"/>
            </p:cNvSpPr>
            <p:nvPr/>
          </p:nvSpPr>
          <p:spPr bwMode="auto">
            <a:xfrm>
              <a:off x="1602" y="1308"/>
              <a:ext cx="1338" cy="138"/>
            </a:xfrm>
            <a:prstGeom prst="rect">
              <a:avLst/>
            </a:prstGeom>
            <a:solidFill>
              <a:srgbClr val="E7FFE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16126" name="Rectangle 62"/>
            <p:cNvSpPr>
              <a:spLocks noChangeArrowheads="1"/>
            </p:cNvSpPr>
            <p:nvPr/>
          </p:nvSpPr>
          <p:spPr bwMode="auto">
            <a:xfrm>
              <a:off x="1614" y="2256"/>
              <a:ext cx="1338" cy="390"/>
            </a:xfrm>
            <a:prstGeom prst="rect">
              <a:avLst/>
            </a:prstGeom>
            <a:solidFill>
              <a:srgbClr val="E7FFE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16127" name="Rectangle 63"/>
            <p:cNvSpPr>
              <a:spLocks noChangeArrowheads="1"/>
            </p:cNvSpPr>
            <p:nvPr/>
          </p:nvSpPr>
          <p:spPr bwMode="auto">
            <a:xfrm>
              <a:off x="1596" y="3312"/>
              <a:ext cx="1338" cy="126"/>
            </a:xfrm>
            <a:prstGeom prst="rect">
              <a:avLst/>
            </a:prstGeom>
            <a:solidFill>
              <a:srgbClr val="E7FFE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73869-48B3-5441-84B0-E64C2BB34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9A66A-A831-402B-99BF-DE65209467CE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6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6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6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16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6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16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6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6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16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16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16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16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16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216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216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216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16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216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216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16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16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16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216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16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216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216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216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216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216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216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216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 nodeType="clickPar">
                      <p:stCondLst>
                        <p:cond delay="indefinite"/>
                      </p:stCondLst>
                      <p:childTnLst>
                        <p:par>
                          <p:cTn id="1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 nodeType="clickPar">
                      <p:stCondLst>
                        <p:cond delay="indefinite"/>
                      </p:stCondLst>
                      <p:childTnLst>
                        <p:par>
                          <p:cTn id="1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9" dur="500"/>
                                        <p:tgtEl>
                                          <p:spTgt spid="216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4" dur="500"/>
                                        <p:tgtEl>
                                          <p:spTgt spid="216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 nodeType="clickPar">
                      <p:stCondLst>
                        <p:cond delay="indefinite"/>
                      </p:stCondLst>
                      <p:childTnLst>
                        <p:par>
                          <p:cTn id="1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 nodeType="clickPar">
                      <p:stCondLst>
                        <p:cond delay="indefinite"/>
                      </p:stCondLst>
                      <p:childTnLst>
                        <p:par>
                          <p:cTn id="1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216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 nodeType="clickPar">
                      <p:stCondLst>
                        <p:cond delay="indefinite"/>
                      </p:stCondLst>
                      <p:childTnLst>
                        <p:par>
                          <p:cTn id="2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216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 nodeType="clickPar">
                      <p:stCondLst>
                        <p:cond delay="indefinite"/>
                      </p:stCondLst>
                      <p:childTnLst>
                        <p:par>
                          <p:cTn id="2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 nodeType="clickPar">
                      <p:stCondLst>
                        <p:cond delay="indefinite"/>
                      </p:stCondLst>
                      <p:childTnLst>
                        <p:par>
                          <p:cTn id="2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 nodeType="clickPar">
                      <p:stCondLst>
                        <p:cond delay="indefinite"/>
                      </p:stCondLst>
                      <p:childTnLst>
                        <p:par>
                          <p:cTn id="2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216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 nodeType="clickPar">
                      <p:stCondLst>
                        <p:cond delay="indefinite"/>
                      </p:stCondLst>
                      <p:childTnLst>
                        <p:par>
                          <p:cTn id="2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6" dur="500"/>
                                        <p:tgtEl>
                                          <p:spTgt spid="216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 nodeType="clickPar">
                      <p:stCondLst>
                        <p:cond delay="indefinite"/>
                      </p:stCondLst>
                      <p:childTnLst>
                        <p:par>
                          <p:cTn id="2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9" presetID="26" presetClass="emph" presetSubtype="0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 tmFilter="0, 0; .2, .5; .8, .5; 1, 0"/>
                                        <p:tgtEl>
                                          <p:spTgt spid="2160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1" dur="250" autoRev="1" fill="hold"/>
                                        <p:tgtEl>
                                          <p:spTgt spid="21609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 nodeType="clickPar">
                      <p:stCondLst>
                        <p:cond delay="indefinite"/>
                      </p:stCondLst>
                      <p:childTnLst>
                        <p:par>
                          <p:cTn id="2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2000"/>
                                        <p:tgtEl>
                                          <p:spTgt spid="216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 nodeType="clickPar">
                      <p:stCondLst>
                        <p:cond delay="indefinite"/>
                      </p:stCondLst>
                      <p:childTnLst>
                        <p:par>
                          <p:cTn id="2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 nodeType="clickPar">
                      <p:stCondLst>
                        <p:cond delay="indefinite"/>
                      </p:stCondLst>
                      <p:childTnLst>
                        <p:par>
                          <p:cTn id="2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7" dur="500"/>
                                        <p:tgtEl>
                                          <p:spTgt spid="216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 nodeType="clickPar">
                      <p:stCondLst>
                        <p:cond delay="indefinite"/>
                      </p:stCondLst>
                      <p:childTnLst>
                        <p:par>
                          <p:cTn id="2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2" dur="500"/>
                                        <p:tgtEl>
                                          <p:spTgt spid="216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 nodeType="clickPar">
                      <p:stCondLst>
                        <p:cond delay="indefinite"/>
                      </p:stCondLst>
                      <p:childTnLst>
                        <p:par>
                          <p:cTn id="2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 nodeType="clickPar">
                      <p:stCondLst>
                        <p:cond delay="indefinite"/>
                      </p:stCondLst>
                      <p:childTnLst>
                        <p:par>
                          <p:cTn id="2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216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216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 nodeType="clickPar">
                      <p:stCondLst>
                        <p:cond delay="indefinite"/>
                      </p:stCondLst>
                      <p:childTnLst>
                        <p:par>
                          <p:cTn id="2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1000"/>
                                        <p:tgtEl>
                                          <p:spTgt spid="216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 nodeType="clickPar">
                      <p:stCondLst>
                        <p:cond delay="indefinite"/>
                      </p:stCondLst>
                      <p:childTnLst>
                        <p:par>
                          <p:cTn id="2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 nodeType="clickPar">
                      <p:stCondLst>
                        <p:cond delay="indefinite"/>
                      </p:stCondLst>
                      <p:childTnLst>
                        <p:par>
                          <p:cTn id="2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26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9" dur="500" tmFilter="0, 0; .2, .5; .8, .5; 1, 0"/>
                                        <p:tgtEl>
                                          <p:spTgt spid="2161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0" dur="250" autoRev="1" fill="hold"/>
                                        <p:tgtEl>
                                          <p:spTgt spid="2161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 nodeType="clickPar">
                      <p:stCondLst>
                        <p:cond delay="indefinite"/>
                      </p:stCondLst>
                      <p:childTnLst>
                        <p:par>
                          <p:cTn id="2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73" grpId="0"/>
      <p:bldP spid="216073" grpId="1"/>
      <p:bldP spid="216074" grpId="0"/>
      <p:bldP spid="216074" grpId="1"/>
      <p:bldP spid="216075" grpId="0"/>
      <p:bldP spid="216075" grpId="1"/>
      <p:bldP spid="216076" grpId="0"/>
      <p:bldP spid="216076" grpId="1"/>
      <p:bldP spid="216077" grpId="0"/>
      <p:bldP spid="216077" grpId="1"/>
      <p:bldP spid="216078" grpId="0"/>
      <p:bldP spid="216079" grpId="0"/>
      <p:bldP spid="216080" grpId="0"/>
      <p:bldP spid="216081" grpId="0"/>
      <p:bldP spid="216081" grpId="1"/>
      <p:bldP spid="216085" grpId="0" animBg="1"/>
      <p:bldP spid="216086" grpId="0"/>
      <p:bldP spid="216089" grpId="0"/>
      <p:bldP spid="216092" grpId="0"/>
      <p:bldP spid="216092" grpId="1"/>
      <p:bldP spid="216098" grpId="0"/>
      <p:bldP spid="216099" grpId="0"/>
      <p:bldP spid="216100" grpId="0" animBg="1"/>
      <p:bldP spid="216100" grpId="1" animBg="1"/>
      <p:bldP spid="216101" grpId="0" animBg="1"/>
      <p:bldP spid="216101" grpId="1" animBg="1"/>
      <p:bldP spid="216102" grpId="0" animBg="1"/>
      <p:bldP spid="216102" grpId="1" animBg="1"/>
      <p:bldP spid="216103" grpId="0" animBg="1"/>
      <p:bldP spid="216103" grpId="1" animBg="1"/>
      <p:bldP spid="216106" grpId="0" animBg="1"/>
      <p:bldP spid="216106" grpId="1" animBg="1"/>
      <p:bldP spid="216107" grpId="0" animBg="1"/>
      <p:bldP spid="216107" grpId="1" animBg="1"/>
      <p:bldP spid="216108" grpId="0" animBg="1"/>
      <p:bldP spid="216108" grpId="1" animBg="1"/>
      <p:bldP spid="216109" grpId="0" animBg="1"/>
      <p:bldP spid="216109" grpId="1" animBg="1"/>
      <p:bldP spid="216110" grpId="0" animBg="1"/>
      <p:bldP spid="216110" grpId="1" animBg="1"/>
      <p:bldP spid="216111" grpId="0" animBg="1"/>
      <p:bldP spid="216111" grpId="1" animBg="1"/>
      <p:bldP spid="216112" grpId="0" animBg="1"/>
      <p:bldP spid="216112" grpId="1" animBg="1"/>
      <p:bldP spid="216113" grpId="0" animBg="1"/>
      <p:bldP spid="216113" grpId="1" animBg="1"/>
      <p:bldP spid="216114" grpId="0" animBg="1"/>
      <p:bldP spid="216114" grpId="1" animBg="1"/>
      <p:bldP spid="216115" grpId="0" animBg="1"/>
      <p:bldP spid="216115" grpId="1" animBg="1"/>
      <p:bldP spid="216116" grpId="0" animBg="1"/>
      <p:bldP spid="216120" grpId="0" animBg="1"/>
      <p:bldP spid="216120" grpId="1" animBg="1"/>
      <p:bldP spid="216121" grpId="0" animBg="1"/>
      <p:bldP spid="216121" grpId="1" animBg="1"/>
      <p:bldP spid="216122" grpId="0"/>
      <p:bldP spid="216122" grpId="1"/>
      <p:bldP spid="21612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43" name="Text Box 19"/>
          <p:cNvSpPr txBox="1">
            <a:spLocks noChangeArrowheads="1"/>
          </p:cNvSpPr>
          <p:nvPr/>
        </p:nvSpPr>
        <p:spPr bwMode="auto">
          <a:xfrm>
            <a:off x="5410200" y="2667000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Well, not so fast!</a:t>
            </a:r>
          </a:p>
        </p:txBody>
      </p:sp>
      <p:sp>
        <p:nvSpPr>
          <p:cNvPr id="282626" name="Rectangle 2"/>
          <p:cNvSpPr>
            <a:spLocks noGrp="1" noChangeArrowheads="1"/>
          </p:cNvSpPr>
          <p:nvPr>
            <p:ph type="title"/>
          </p:nvPr>
        </p:nvSpPr>
        <p:spPr>
          <a:xfrm>
            <a:off x="5181600" y="-76200"/>
            <a:ext cx="3886200" cy="1143000"/>
          </a:xfrm>
        </p:spPr>
        <p:txBody>
          <a:bodyPr/>
          <a:lstStyle/>
          <a:p>
            <a:r>
              <a:rPr lang="en-US" sz="2400"/>
              <a:t>Last Topic: Knowing </a:t>
            </a:r>
            <a:r>
              <a:rPr lang="en-US" sz="2400" i="1"/>
              <a:t>WHEN</a:t>
            </a:r>
            <a:r>
              <a:rPr lang="en-US" sz="2400"/>
              <a:t> to Include .H Files</a:t>
            </a:r>
          </a:p>
        </p:txBody>
      </p:sp>
      <p:sp>
        <p:nvSpPr>
          <p:cNvPr id="282629" name="Text Box 5"/>
          <p:cNvSpPr txBox="1">
            <a:spLocks noChangeArrowheads="1"/>
          </p:cNvSpPr>
          <p:nvPr/>
        </p:nvSpPr>
        <p:spPr bwMode="auto">
          <a:xfrm>
            <a:off x="5486400" y="1203325"/>
            <a:ext cx="32004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You might think that any time you </a:t>
            </a:r>
            <a:r>
              <a:rPr lang="en-US" dirty="0">
                <a:solidFill>
                  <a:srgbClr val="6600CC"/>
                </a:solidFill>
              </a:rPr>
              <a:t>refer to a class</a:t>
            </a:r>
            <a:r>
              <a:rPr lang="en-US" dirty="0"/>
              <a:t>, you </a:t>
            </a:r>
            <a:r>
              <a:rPr lang="en-US" dirty="0">
                <a:solidFill>
                  <a:srgbClr val="6600CC"/>
                </a:solidFill>
              </a:rPr>
              <a:t>should include its .h</a:t>
            </a:r>
            <a:r>
              <a:rPr lang="en-US" dirty="0"/>
              <a:t> file first… Right?</a:t>
            </a:r>
          </a:p>
        </p:txBody>
      </p:sp>
      <p:grpSp>
        <p:nvGrpSpPr>
          <p:cNvPr id="282630" name="Group 6"/>
          <p:cNvGrpSpPr>
            <a:grpSpLocks/>
          </p:cNvGrpSpPr>
          <p:nvPr/>
        </p:nvGrpSpPr>
        <p:grpSpPr bwMode="auto">
          <a:xfrm>
            <a:off x="76200" y="1652588"/>
            <a:ext cx="4953000" cy="2933700"/>
            <a:chOff x="3803" y="599"/>
            <a:chExt cx="1823" cy="1848"/>
          </a:xfrm>
        </p:grpSpPr>
        <p:sp>
          <p:nvSpPr>
            <p:cNvPr id="282631" name="Text Box 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639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Student 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void beIrresponsible();</a:t>
              </a:r>
            </a:p>
            <a:p>
              <a:r>
                <a:rPr lang="en-US" sz="1800" b="1">
                  <a:latin typeface="Courier New" pitchFamily="49" charset="0"/>
                </a:rPr>
                <a:t>  ... </a:t>
              </a: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r>
                <a:rPr lang="en-US" sz="1800" b="1">
                  <a:latin typeface="Courier New" pitchFamily="49" charset="0"/>
                </a:rPr>
                <a:t>  Alcohol *myBottle;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2632" name="Text Box 8"/>
            <p:cNvSpPr txBox="1">
              <a:spLocks noChangeArrowheads="1"/>
            </p:cNvSpPr>
            <p:nvPr/>
          </p:nvSpPr>
          <p:spPr bwMode="auto">
            <a:xfrm>
              <a:off x="3803" y="599"/>
              <a:ext cx="44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student.h</a:t>
              </a:r>
            </a:p>
          </p:txBody>
        </p:sp>
      </p:grpSp>
      <p:grpSp>
        <p:nvGrpSpPr>
          <p:cNvPr id="282633" name="Group 9"/>
          <p:cNvGrpSpPr>
            <a:grpSpLocks/>
          </p:cNvGrpSpPr>
          <p:nvPr/>
        </p:nvGrpSpPr>
        <p:grpSpPr bwMode="auto">
          <a:xfrm>
            <a:off x="76200" y="-23813"/>
            <a:ext cx="4953000" cy="1682751"/>
            <a:chOff x="3803" y="599"/>
            <a:chExt cx="1823" cy="1060"/>
          </a:xfrm>
        </p:grpSpPr>
        <p:sp>
          <p:nvSpPr>
            <p:cNvPr id="282634" name="Text Box 10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85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class Alcohol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 void drink()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{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cout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&lt;&lt;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“glug!”;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}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2635" name="Text Box 11"/>
            <p:cNvSpPr txBox="1">
              <a:spLocks noChangeArrowheads="1"/>
            </p:cNvSpPr>
            <p:nvPr/>
          </p:nvSpPr>
          <p:spPr bwMode="auto">
            <a:xfrm>
              <a:off x="3803" y="599"/>
              <a:ext cx="40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alcohol.h</a:t>
              </a:r>
            </a:p>
          </p:txBody>
        </p:sp>
      </p:grpSp>
      <p:sp>
        <p:nvSpPr>
          <p:cNvPr id="282636" name="Rectangle 12"/>
          <p:cNvSpPr>
            <a:spLocks noChangeArrowheads="1"/>
          </p:cNvSpPr>
          <p:nvPr/>
        </p:nvSpPr>
        <p:spPr bwMode="auto">
          <a:xfrm>
            <a:off x="149225" y="1995488"/>
            <a:ext cx="2914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#include “alcohol.h”</a:t>
            </a:r>
          </a:p>
        </p:txBody>
      </p:sp>
      <p:sp>
        <p:nvSpPr>
          <p:cNvPr id="282637" name="AutoShape 13"/>
          <p:cNvSpPr>
            <a:spLocks noChangeArrowheads="1"/>
          </p:cNvSpPr>
          <p:nvPr/>
        </p:nvSpPr>
        <p:spPr bwMode="auto">
          <a:xfrm>
            <a:off x="3810000" y="3262313"/>
            <a:ext cx="3657600" cy="1295400"/>
          </a:xfrm>
          <a:prstGeom prst="wedgeRoundRectCallout">
            <a:avLst>
              <a:gd name="adj1" fmla="val -72005"/>
              <a:gd name="adj2" fmla="val 22671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 sz="1800"/>
              <a:t>I use the </a:t>
            </a:r>
            <a:r>
              <a:rPr lang="en-US" sz="1800">
                <a:solidFill>
                  <a:srgbClr val="6600CC"/>
                </a:solidFill>
              </a:rPr>
              <a:t>Alcohol class </a:t>
            </a:r>
            <a:br>
              <a:rPr lang="en-US" sz="1800"/>
            </a:br>
            <a:r>
              <a:rPr lang="en-US" sz="1800"/>
              <a:t> (which is defined in </a:t>
            </a:r>
            <a:r>
              <a:rPr lang="en-US" sz="1800">
                <a:solidFill>
                  <a:srgbClr val="6600CC"/>
                </a:solidFill>
              </a:rPr>
              <a:t>alcohol.h</a:t>
            </a:r>
            <a:r>
              <a:rPr lang="en-US" sz="1800"/>
              <a:t>)</a:t>
            </a:r>
          </a:p>
          <a:p>
            <a:pPr algn="ctr"/>
            <a:r>
              <a:rPr lang="en-US" sz="1800"/>
              <a:t>to define a member variable</a:t>
            </a:r>
          </a:p>
        </p:txBody>
      </p:sp>
      <p:sp>
        <p:nvSpPr>
          <p:cNvPr id="282638" name="AutoShape 14"/>
          <p:cNvSpPr>
            <a:spLocks noChangeArrowheads="1"/>
          </p:cNvSpPr>
          <p:nvPr/>
        </p:nvSpPr>
        <p:spPr bwMode="auto">
          <a:xfrm>
            <a:off x="3886200" y="2043113"/>
            <a:ext cx="2743200" cy="1066800"/>
          </a:xfrm>
          <a:prstGeom prst="wedgeRoundRectCallout">
            <a:avLst>
              <a:gd name="adj1" fmla="val -82755"/>
              <a:gd name="adj2" fmla="val -38542"/>
              <a:gd name="adj3" fmla="val 16667"/>
            </a:avLst>
          </a:prstGeom>
          <a:solidFill>
            <a:srgbClr val="9BFF9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endParaRPr lang="en-US" sz="1000"/>
          </a:p>
          <a:p>
            <a:pPr algn="ctr"/>
            <a:r>
              <a:rPr lang="en-US" sz="1800"/>
              <a:t>So I need to include </a:t>
            </a:r>
            <a:r>
              <a:rPr lang="en-US" sz="1800">
                <a:solidFill>
                  <a:srgbClr val="6600CC"/>
                </a:solidFill>
              </a:rPr>
              <a:t>alcohol.h</a:t>
            </a:r>
            <a:r>
              <a:rPr lang="en-US" sz="1800"/>
              <a:t>, right?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F7A693-076A-1D48-8F40-576A54D89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9A66A-A831-402B-99BF-DE65209467CE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82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2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643" grpId="0"/>
      <p:bldP spid="282629" grpId="0"/>
      <p:bldP spid="282637" grpId="0" animBg="1"/>
      <p:bldP spid="282637" grpId="1" animBg="1"/>
      <p:bldP spid="282638" grpId="0" animBg="1"/>
      <p:bldP spid="282638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Text Box 2"/>
          <p:cNvSpPr txBox="1">
            <a:spLocks noChangeArrowheads="1"/>
          </p:cNvSpPr>
          <p:nvPr/>
        </p:nvSpPr>
        <p:spPr bwMode="auto">
          <a:xfrm>
            <a:off x="5105400" y="1676400"/>
            <a:ext cx="39624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You must include the header file (containing the full definition of a class)</a:t>
            </a:r>
          </a:p>
        </p:txBody>
      </p:sp>
      <p:sp>
        <p:nvSpPr>
          <p:cNvPr id="284675" name="Rectangle 3"/>
          <p:cNvSpPr>
            <a:spLocks noGrp="1" noChangeArrowheads="1"/>
          </p:cNvSpPr>
          <p:nvPr>
            <p:ph type="title"/>
          </p:nvPr>
        </p:nvSpPr>
        <p:spPr>
          <a:xfrm>
            <a:off x="5181600" y="-76200"/>
            <a:ext cx="3886200" cy="1143000"/>
          </a:xfrm>
        </p:spPr>
        <p:txBody>
          <a:bodyPr/>
          <a:lstStyle/>
          <a:p>
            <a:r>
              <a:rPr lang="en-US" sz="2400"/>
              <a:t>Last Topic: Knowing </a:t>
            </a:r>
            <a:r>
              <a:rPr lang="en-US" sz="2400" i="1"/>
              <a:t>WHEN</a:t>
            </a:r>
            <a:r>
              <a:rPr lang="en-US" sz="2400"/>
              <a:t> to Include .H Files</a:t>
            </a:r>
          </a:p>
        </p:txBody>
      </p:sp>
      <p:sp>
        <p:nvSpPr>
          <p:cNvPr id="284677" name="Text Box 5"/>
          <p:cNvSpPr txBox="1">
            <a:spLocks noChangeArrowheads="1"/>
          </p:cNvSpPr>
          <p:nvPr/>
        </p:nvSpPr>
        <p:spPr bwMode="auto">
          <a:xfrm>
            <a:off x="5486400" y="1203325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Here are the rules…</a:t>
            </a:r>
          </a:p>
        </p:txBody>
      </p:sp>
      <p:grpSp>
        <p:nvGrpSpPr>
          <p:cNvPr id="284678" name="Group 6"/>
          <p:cNvGrpSpPr>
            <a:grpSpLocks/>
          </p:cNvGrpSpPr>
          <p:nvPr/>
        </p:nvGrpSpPr>
        <p:grpSpPr bwMode="auto">
          <a:xfrm>
            <a:off x="76200" y="1652588"/>
            <a:ext cx="4953000" cy="4856162"/>
            <a:chOff x="3803" y="599"/>
            <a:chExt cx="1823" cy="3059"/>
          </a:xfrm>
        </p:grpSpPr>
        <p:sp>
          <p:nvSpPr>
            <p:cNvPr id="284679" name="Text Box 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285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SecondClass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void otherFunc()</a:t>
              </a:r>
            </a:p>
            <a:p>
              <a:r>
                <a:rPr lang="en-US" sz="1800" b="1">
                  <a:latin typeface="Courier New" pitchFamily="49" charset="0"/>
                </a:rPr>
                <a:t>  {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  </a:t>
              </a:r>
            </a:p>
            <a:p>
              <a:r>
                <a:rPr lang="en-US" sz="1800" b="1">
                  <a:latin typeface="Courier New" pitchFamily="49" charset="0"/>
                </a:rPr>
                <a:t>  </a:t>
              </a:r>
            </a:p>
            <a:p>
              <a:r>
                <a:rPr lang="en-US" sz="1800" b="1">
                  <a:latin typeface="Courier New" pitchFamily="49" charset="0"/>
                </a:rPr>
                <a:t>  }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4680" name="Text Box 8"/>
            <p:cNvSpPr txBox="1">
              <a:spLocks noChangeArrowheads="1"/>
            </p:cNvSpPr>
            <p:nvPr/>
          </p:nvSpPr>
          <p:spPr bwMode="auto">
            <a:xfrm>
              <a:off x="3803" y="599"/>
              <a:ext cx="19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B.h</a:t>
              </a:r>
            </a:p>
          </p:txBody>
        </p:sp>
      </p:grpSp>
      <p:grpSp>
        <p:nvGrpSpPr>
          <p:cNvPr id="284681" name="Group 9"/>
          <p:cNvGrpSpPr>
            <a:grpSpLocks/>
          </p:cNvGrpSpPr>
          <p:nvPr/>
        </p:nvGrpSpPr>
        <p:grpSpPr bwMode="auto">
          <a:xfrm>
            <a:off x="76200" y="-23813"/>
            <a:ext cx="4953000" cy="1682751"/>
            <a:chOff x="3803" y="599"/>
            <a:chExt cx="1823" cy="1060"/>
          </a:xfrm>
        </p:grpSpPr>
        <p:sp>
          <p:nvSpPr>
            <p:cNvPr id="284682" name="Text Box 10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85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class FirstClass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 void someFunc()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{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... }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4683" name="Text Box 11"/>
            <p:cNvSpPr txBox="1">
              <a:spLocks noChangeArrowheads="1"/>
            </p:cNvSpPr>
            <p:nvPr/>
          </p:nvSpPr>
          <p:spPr bwMode="auto">
            <a:xfrm>
              <a:off x="3803" y="599"/>
              <a:ext cx="19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A.h</a:t>
              </a:r>
            </a:p>
          </p:txBody>
        </p:sp>
      </p:grpSp>
      <p:sp>
        <p:nvSpPr>
          <p:cNvPr id="284693" name="Rectangle 21"/>
          <p:cNvSpPr>
            <a:spLocks noChangeArrowheads="1"/>
          </p:cNvSpPr>
          <p:nvPr/>
        </p:nvSpPr>
        <p:spPr bwMode="auto">
          <a:xfrm>
            <a:off x="457200" y="5594350"/>
            <a:ext cx="19589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x;</a:t>
            </a:r>
          </a:p>
        </p:txBody>
      </p:sp>
      <p:sp>
        <p:nvSpPr>
          <p:cNvPr id="284694" name="Text Box 22"/>
          <p:cNvSpPr txBox="1">
            <a:spLocks noChangeArrowheads="1"/>
          </p:cNvSpPr>
          <p:nvPr/>
        </p:nvSpPr>
        <p:spPr bwMode="auto">
          <a:xfrm>
            <a:off x="5181600" y="3260725"/>
            <a:ext cx="3962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dirty="0"/>
              <a:t>1. You define a regular variable </a:t>
            </a:r>
            <a:br>
              <a:rPr lang="en-US" dirty="0"/>
            </a:br>
            <a:r>
              <a:rPr lang="en-US" dirty="0"/>
              <a:t>   of that class’s type, OR</a:t>
            </a:r>
          </a:p>
        </p:txBody>
      </p:sp>
      <p:sp>
        <p:nvSpPr>
          <p:cNvPr id="284696" name="Rectangle 24"/>
          <p:cNvSpPr>
            <a:spLocks noChangeArrowheads="1"/>
          </p:cNvSpPr>
          <p:nvPr/>
        </p:nvSpPr>
        <p:spPr bwMode="auto">
          <a:xfrm>
            <a:off x="457200" y="5899150"/>
            <a:ext cx="2505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a[10];</a:t>
            </a:r>
          </a:p>
        </p:txBody>
      </p:sp>
      <p:sp>
        <p:nvSpPr>
          <p:cNvPr id="284697" name="Text Box 25"/>
          <p:cNvSpPr txBox="1">
            <a:spLocks noChangeArrowheads="1"/>
          </p:cNvSpPr>
          <p:nvPr/>
        </p:nvSpPr>
        <p:spPr bwMode="auto">
          <a:xfrm>
            <a:off x="5181600" y="3998913"/>
            <a:ext cx="39624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/>
              <a:t>2. You use the variable in any </a:t>
            </a:r>
            <a:br>
              <a:rPr lang="en-US"/>
            </a:br>
            <a:r>
              <a:rPr lang="en-US"/>
              <a:t>    way (call a method on it, </a:t>
            </a:r>
            <a:br>
              <a:rPr lang="en-US"/>
            </a:br>
            <a:r>
              <a:rPr lang="en-US"/>
              <a:t>    return it, etc).</a:t>
            </a:r>
          </a:p>
        </p:txBody>
      </p:sp>
      <p:sp>
        <p:nvSpPr>
          <p:cNvPr id="284698" name="Rectangle 26"/>
          <p:cNvSpPr>
            <a:spLocks noChangeArrowheads="1"/>
          </p:cNvSpPr>
          <p:nvPr/>
        </p:nvSpPr>
        <p:spPr bwMode="auto">
          <a:xfrm>
            <a:off x="701675" y="4313238"/>
            <a:ext cx="19589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y.someFunc();</a:t>
            </a:r>
          </a:p>
        </p:txBody>
      </p:sp>
      <p:sp>
        <p:nvSpPr>
          <p:cNvPr id="284700" name="Rectangle 28"/>
          <p:cNvSpPr>
            <a:spLocks noChangeArrowheads="1"/>
          </p:cNvSpPr>
          <p:nvPr/>
        </p:nvSpPr>
        <p:spPr bwMode="auto">
          <a:xfrm>
            <a:off x="204788" y="2011363"/>
            <a:ext cx="2095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#include “A.h”</a:t>
            </a:r>
          </a:p>
        </p:txBody>
      </p:sp>
      <p:sp>
        <p:nvSpPr>
          <p:cNvPr id="284701" name="Text Box 29"/>
          <p:cNvSpPr txBox="1">
            <a:spLocks noChangeArrowheads="1"/>
          </p:cNvSpPr>
          <p:nvPr/>
        </p:nvSpPr>
        <p:spPr bwMode="auto">
          <a:xfrm>
            <a:off x="5181600" y="2667000"/>
            <a:ext cx="3962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Any time…</a:t>
            </a:r>
          </a:p>
        </p:txBody>
      </p:sp>
      <p:sp>
        <p:nvSpPr>
          <p:cNvPr id="284702" name="Rectangle 30"/>
          <p:cNvSpPr>
            <a:spLocks noChangeArrowheads="1"/>
          </p:cNvSpPr>
          <p:nvPr/>
        </p:nvSpPr>
        <p:spPr bwMode="auto">
          <a:xfrm>
            <a:off x="720725" y="3678238"/>
            <a:ext cx="19589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y;</a:t>
            </a:r>
          </a:p>
        </p:txBody>
      </p:sp>
      <p:sp>
        <p:nvSpPr>
          <p:cNvPr id="284703" name="Rectangle 31"/>
          <p:cNvSpPr>
            <a:spLocks noChangeArrowheads="1"/>
          </p:cNvSpPr>
          <p:nvPr/>
        </p:nvSpPr>
        <p:spPr bwMode="auto">
          <a:xfrm>
            <a:off x="720725" y="3983038"/>
            <a:ext cx="25050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b[10];</a:t>
            </a:r>
          </a:p>
        </p:txBody>
      </p:sp>
      <p:sp>
        <p:nvSpPr>
          <p:cNvPr id="284705" name="Text Box 33"/>
          <p:cNvSpPr txBox="1">
            <a:spLocks noChangeArrowheads="1"/>
          </p:cNvSpPr>
          <p:nvPr/>
        </p:nvSpPr>
        <p:spPr bwMode="auto">
          <a:xfrm>
            <a:off x="5570538" y="5851525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On the other hand…</a:t>
            </a:r>
          </a:p>
        </p:txBody>
      </p:sp>
      <p:sp>
        <p:nvSpPr>
          <p:cNvPr id="284706" name="Rectangle 34"/>
          <p:cNvSpPr>
            <a:spLocks noChangeArrowheads="1"/>
          </p:cNvSpPr>
          <p:nvPr/>
        </p:nvSpPr>
        <p:spPr bwMode="auto">
          <a:xfrm>
            <a:off x="703263" y="4576763"/>
            <a:ext cx="1549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return(y);</a:t>
            </a:r>
          </a:p>
        </p:txBody>
      </p:sp>
      <p:sp>
        <p:nvSpPr>
          <p:cNvPr id="284707" name="AutoShape 35"/>
          <p:cNvSpPr>
            <a:spLocks noChangeArrowheads="1"/>
          </p:cNvSpPr>
          <p:nvPr/>
        </p:nvSpPr>
        <p:spPr bwMode="auto">
          <a:xfrm>
            <a:off x="3241675" y="2114550"/>
            <a:ext cx="4425950" cy="1500188"/>
          </a:xfrm>
          <a:prstGeom prst="wedgeRoundRectCallout">
            <a:avLst>
              <a:gd name="adj1" fmla="val -61694"/>
              <a:gd name="adj2" fmla="val 73810"/>
              <a:gd name="adj3" fmla="val 16667"/>
            </a:avLst>
          </a:prstGeom>
          <a:solidFill>
            <a:srgbClr val="E0C1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/>
              <a:t>Why? Because C++ needs to know the class’s details in order to define actual variables with it or to let you call methods from it!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36B331-08B5-3844-85F4-CF05E024A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9A66A-A831-402B-99BF-DE65209467CE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4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84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84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4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4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84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84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84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674" grpId="0"/>
      <p:bldP spid="284677" grpId="0"/>
      <p:bldP spid="284693" grpId="0"/>
      <p:bldP spid="284694" grpId="0"/>
      <p:bldP spid="284696" grpId="0"/>
      <p:bldP spid="284697" grpId="0"/>
      <p:bldP spid="284698" grpId="0"/>
      <p:bldP spid="284700" grpId="0"/>
      <p:bldP spid="284701" grpId="0"/>
      <p:bldP spid="284702" grpId="0"/>
      <p:bldP spid="284703" grpId="0"/>
      <p:bldP spid="284706" grpId="0"/>
      <p:bldP spid="284707" grpId="0" animBg="1"/>
      <p:bldP spid="284707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3" name="Rectangle 3"/>
          <p:cNvSpPr>
            <a:spLocks noGrp="1" noChangeArrowheads="1"/>
          </p:cNvSpPr>
          <p:nvPr>
            <p:ph type="title"/>
          </p:nvPr>
        </p:nvSpPr>
        <p:spPr>
          <a:xfrm>
            <a:off x="5181600" y="-76200"/>
            <a:ext cx="3886200" cy="1143000"/>
          </a:xfrm>
        </p:spPr>
        <p:txBody>
          <a:bodyPr/>
          <a:lstStyle/>
          <a:p>
            <a:r>
              <a:rPr lang="en-US" sz="2400"/>
              <a:t>Last Topic: Knowing </a:t>
            </a:r>
            <a:r>
              <a:rPr lang="en-US" sz="2400" i="1"/>
              <a:t>WHEN</a:t>
            </a:r>
            <a:r>
              <a:rPr lang="en-US" sz="2400"/>
              <a:t> to Include .H Files</a:t>
            </a:r>
          </a:p>
        </p:txBody>
      </p:sp>
      <p:pic>
        <p:nvPicPr>
          <p:cNvPr id="2867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2" b="1759"/>
          <a:stretch>
            <a:fillRect/>
          </a:stretch>
        </p:blipFill>
        <p:spPr bwMode="auto">
          <a:xfrm>
            <a:off x="9601200" y="1905000"/>
            <a:ext cx="8458200" cy="5205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6725" name="Text Box 5"/>
          <p:cNvSpPr txBox="1">
            <a:spLocks noChangeArrowheads="1"/>
          </p:cNvSpPr>
          <p:nvPr/>
        </p:nvSpPr>
        <p:spPr bwMode="auto">
          <a:xfrm>
            <a:off x="5486400" y="1203325"/>
            <a:ext cx="320040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/>
              <a:t>If you do NONE of the previous items, but you…</a:t>
            </a:r>
          </a:p>
        </p:txBody>
      </p:sp>
      <p:grpSp>
        <p:nvGrpSpPr>
          <p:cNvPr id="286726" name="Group 6"/>
          <p:cNvGrpSpPr>
            <a:grpSpLocks/>
          </p:cNvGrpSpPr>
          <p:nvPr/>
        </p:nvGrpSpPr>
        <p:grpSpPr bwMode="auto">
          <a:xfrm>
            <a:off x="76200" y="1652588"/>
            <a:ext cx="4953000" cy="4856162"/>
            <a:chOff x="3803" y="599"/>
            <a:chExt cx="1823" cy="3059"/>
          </a:xfrm>
        </p:grpSpPr>
        <p:sp>
          <p:nvSpPr>
            <p:cNvPr id="286727" name="Text Box 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285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SecondClass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6728" name="Text Box 8"/>
            <p:cNvSpPr txBox="1">
              <a:spLocks noChangeArrowheads="1"/>
            </p:cNvSpPr>
            <p:nvPr/>
          </p:nvSpPr>
          <p:spPr bwMode="auto">
            <a:xfrm>
              <a:off x="3803" y="599"/>
              <a:ext cx="19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B.h</a:t>
              </a:r>
            </a:p>
          </p:txBody>
        </p:sp>
      </p:grpSp>
      <p:grpSp>
        <p:nvGrpSpPr>
          <p:cNvPr id="286729" name="Group 9"/>
          <p:cNvGrpSpPr>
            <a:grpSpLocks/>
          </p:cNvGrpSpPr>
          <p:nvPr/>
        </p:nvGrpSpPr>
        <p:grpSpPr bwMode="auto">
          <a:xfrm>
            <a:off x="76200" y="-23813"/>
            <a:ext cx="4953000" cy="1682751"/>
            <a:chOff x="3803" y="599"/>
            <a:chExt cx="1823" cy="1060"/>
          </a:xfrm>
        </p:grpSpPr>
        <p:sp>
          <p:nvSpPr>
            <p:cNvPr id="286730" name="Text Box 10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85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class FirstClass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  void someFunc()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{</a:t>
              </a:r>
              <a:r>
                <a:rPr lang="en-US" sz="1000" b="1">
                  <a:latin typeface="Courier New" pitchFamily="49" charset="0"/>
                </a:rPr>
                <a:t> </a:t>
              </a:r>
              <a:r>
                <a:rPr lang="en-US" sz="1800" b="1">
                  <a:latin typeface="Courier New" pitchFamily="49" charset="0"/>
                </a:rPr>
                <a:t>... }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6731" name="Text Box 11"/>
            <p:cNvSpPr txBox="1">
              <a:spLocks noChangeArrowheads="1"/>
            </p:cNvSpPr>
            <p:nvPr/>
          </p:nvSpPr>
          <p:spPr bwMode="auto">
            <a:xfrm>
              <a:off x="3803" y="599"/>
              <a:ext cx="19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A.h</a:t>
              </a:r>
            </a:p>
          </p:txBody>
        </p:sp>
      </p:grpSp>
      <p:sp>
        <p:nvSpPr>
          <p:cNvPr id="286732" name="Rectangle 12"/>
          <p:cNvSpPr>
            <a:spLocks noChangeArrowheads="1"/>
          </p:cNvSpPr>
          <p:nvPr/>
        </p:nvSpPr>
        <p:spPr bwMode="auto">
          <a:xfrm>
            <a:off x="482600" y="3209925"/>
            <a:ext cx="4006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void goober(</a:t>
            </a:r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p1</a:t>
            </a:r>
            <a:r>
              <a:rPr lang="en-US" sz="1800" b="1">
                <a:latin typeface="Courier New" pitchFamily="49" charset="0"/>
              </a:rPr>
              <a:t>); </a:t>
            </a:r>
          </a:p>
        </p:txBody>
      </p:sp>
      <p:sp>
        <p:nvSpPr>
          <p:cNvPr id="286733" name="Text Box 13"/>
          <p:cNvSpPr txBox="1">
            <a:spLocks noChangeArrowheads="1"/>
          </p:cNvSpPr>
          <p:nvPr/>
        </p:nvSpPr>
        <p:spPr bwMode="auto">
          <a:xfrm>
            <a:off x="5181600" y="2020888"/>
            <a:ext cx="396240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900"/>
              <a:t>1.  Use the class to define a </a:t>
            </a:r>
            <a:br>
              <a:rPr lang="en-US" sz="1900"/>
            </a:br>
            <a:r>
              <a:rPr lang="en-US" sz="1900"/>
              <a:t>    parameter to a function, OR</a:t>
            </a:r>
          </a:p>
        </p:txBody>
      </p:sp>
      <p:sp>
        <p:nvSpPr>
          <p:cNvPr id="286734" name="Text Box 14"/>
          <p:cNvSpPr txBox="1">
            <a:spLocks noChangeArrowheads="1"/>
          </p:cNvSpPr>
          <p:nvPr/>
        </p:nvSpPr>
        <p:spPr bwMode="auto">
          <a:xfrm>
            <a:off x="5157788" y="3430588"/>
            <a:ext cx="396240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900"/>
              <a:t>3. Use the class to define a </a:t>
            </a:r>
            <a:br>
              <a:rPr lang="en-US" sz="1900"/>
            </a:br>
            <a:r>
              <a:rPr lang="en-US" sz="1900"/>
              <a:t>    pointer or reference variable</a:t>
            </a:r>
          </a:p>
        </p:txBody>
      </p:sp>
      <p:sp>
        <p:nvSpPr>
          <p:cNvPr id="286736" name="Text Box 16"/>
          <p:cNvSpPr txBox="1">
            <a:spLocks noChangeArrowheads="1"/>
          </p:cNvSpPr>
          <p:nvPr/>
        </p:nvSpPr>
        <p:spPr bwMode="auto">
          <a:xfrm>
            <a:off x="5027613" y="4243388"/>
            <a:ext cx="3962400" cy="88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 dirty="0"/>
              <a:t>Then you DON’T need</a:t>
            </a:r>
            <a:br>
              <a:rPr lang="en-US" sz="1900" dirty="0"/>
            </a:br>
            <a:r>
              <a:rPr lang="en-US" sz="1900" dirty="0"/>
              <a:t>to include the class’s .H file.</a:t>
            </a:r>
          </a:p>
          <a:p>
            <a:pPr algn="ctr"/>
            <a:r>
              <a:rPr lang="en-US" sz="1400" dirty="0">
                <a:solidFill>
                  <a:srgbClr val="6600CC"/>
                </a:solidFill>
              </a:rPr>
              <a:t>(You may do so, but you don’t need to)</a:t>
            </a:r>
          </a:p>
        </p:txBody>
      </p:sp>
      <p:sp>
        <p:nvSpPr>
          <p:cNvPr id="286737" name="Rectangle 17"/>
          <p:cNvSpPr>
            <a:spLocks noChangeArrowheads="1"/>
          </p:cNvSpPr>
          <p:nvPr/>
        </p:nvSpPr>
        <p:spPr bwMode="auto">
          <a:xfrm>
            <a:off x="406400" y="5945188"/>
            <a:ext cx="35972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*ptr1, *z[10];</a:t>
            </a:r>
          </a:p>
        </p:txBody>
      </p:sp>
      <p:sp>
        <p:nvSpPr>
          <p:cNvPr id="286739" name="Rectangle 19"/>
          <p:cNvSpPr>
            <a:spLocks noChangeArrowheads="1"/>
          </p:cNvSpPr>
          <p:nvPr/>
        </p:nvSpPr>
        <p:spPr bwMode="auto">
          <a:xfrm>
            <a:off x="204788" y="2011363"/>
            <a:ext cx="41433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class FirstClass;  // enough!</a:t>
            </a:r>
          </a:p>
        </p:txBody>
      </p:sp>
      <p:sp>
        <p:nvSpPr>
          <p:cNvPr id="286741" name="Text Box 21"/>
          <p:cNvSpPr txBox="1">
            <a:spLocks noChangeArrowheads="1"/>
          </p:cNvSpPr>
          <p:nvPr/>
        </p:nvSpPr>
        <p:spPr bwMode="auto">
          <a:xfrm>
            <a:off x="5181600" y="2751138"/>
            <a:ext cx="3962400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900"/>
              <a:t>2. Use the class as the</a:t>
            </a:r>
            <a:br>
              <a:rPr lang="en-US" sz="1900"/>
            </a:br>
            <a:r>
              <a:rPr lang="en-US" sz="1900"/>
              <a:t>    return type for a func, OR</a:t>
            </a:r>
          </a:p>
        </p:txBody>
      </p:sp>
      <p:sp>
        <p:nvSpPr>
          <p:cNvPr id="286742" name="Rectangle 22"/>
          <p:cNvSpPr>
            <a:spLocks noChangeArrowheads="1"/>
          </p:cNvSpPr>
          <p:nvPr/>
        </p:nvSpPr>
        <p:spPr bwMode="auto">
          <a:xfrm>
            <a:off x="479425" y="3465513"/>
            <a:ext cx="3733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</a:t>
            </a:r>
            <a:r>
              <a:rPr lang="en-US" sz="1800" b="1">
                <a:latin typeface="Courier New" pitchFamily="49" charset="0"/>
              </a:rPr>
              <a:t>hoober(int a); </a:t>
            </a:r>
          </a:p>
        </p:txBody>
      </p:sp>
      <p:sp>
        <p:nvSpPr>
          <p:cNvPr id="286743" name="Rectangle 23"/>
          <p:cNvSpPr>
            <a:spLocks noChangeArrowheads="1"/>
          </p:cNvSpPr>
          <p:nvPr/>
        </p:nvSpPr>
        <p:spPr bwMode="auto">
          <a:xfrm>
            <a:off x="468313" y="3735388"/>
            <a:ext cx="41433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void joober(</a:t>
            </a:r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&amp;p1</a:t>
            </a:r>
            <a:r>
              <a:rPr lang="en-US" sz="1800" b="1">
                <a:latin typeface="Courier New" pitchFamily="49" charset="0"/>
              </a:rPr>
              <a:t>); </a:t>
            </a:r>
          </a:p>
        </p:txBody>
      </p:sp>
      <p:sp>
        <p:nvSpPr>
          <p:cNvPr id="286744" name="Rectangle 24"/>
          <p:cNvSpPr>
            <a:spLocks noChangeArrowheads="1"/>
          </p:cNvSpPr>
          <p:nvPr/>
        </p:nvSpPr>
        <p:spPr bwMode="auto">
          <a:xfrm>
            <a:off x="461963" y="3990975"/>
            <a:ext cx="41433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void koober(</a:t>
            </a:r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*p1</a:t>
            </a:r>
            <a:r>
              <a:rPr lang="en-US" sz="1800" b="1">
                <a:latin typeface="Courier New" pitchFamily="49" charset="0"/>
              </a:rPr>
              <a:t>); </a:t>
            </a:r>
          </a:p>
        </p:txBody>
      </p:sp>
      <p:sp>
        <p:nvSpPr>
          <p:cNvPr id="286745" name="Rectangle 25"/>
          <p:cNvSpPr>
            <a:spLocks noChangeArrowheads="1"/>
          </p:cNvSpPr>
          <p:nvPr/>
        </p:nvSpPr>
        <p:spPr bwMode="auto">
          <a:xfrm>
            <a:off x="450850" y="4348163"/>
            <a:ext cx="277812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void loober()</a:t>
            </a:r>
          </a:p>
          <a:p>
            <a:r>
              <a:rPr lang="en-US" sz="1800" b="1">
                <a:latin typeface="Courier New" pitchFamily="49" charset="0"/>
              </a:rPr>
              <a:t>{</a:t>
            </a:r>
          </a:p>
          <a:p>
            <a:r>
              <a:rPr lang="en-US" sz="1800" b="1">
                <a:latin typeface="Courier New" pitchFamily="49" charset="0"/>
              </a:rPr>
              <a:t>   </a:t>
            </a:r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FirstClass *ptr;</a:t>
            </a:r>
          </a:p>
          <a:p>
            <a:r>
              <a:rPr lang="en-US" sz="1800" b="1">
                <a:latin typeface="Courier New" pitchFamily="49" charset="0"/>
              </a:rPr>
              <a:t>}</a:t>
            </a:r>
          </a:p>
        </p:txBody>
      </p:sp>
      <p:sp>
        <p:nvSpPr>
          <p:cNvPr id="286746" name="Text Box 26"/>
          <p:cNvSpPr txBox="1">
            <a:spLocks noChangeArrowheads="1"/>
          </p:cNvSpPr>
          <p:nvPr/>
        </p:nvSpPr>
        <p:spPr bwMode="auto">
          <a:xfrm>
            <a:off x="5016500" y="5264150"/>
            <a:ext cx="4021138" cy="95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/>
              <a:t>Instead, all you need to do is give C++ a hint that your class</a:t>
            </a:r>
            <a:br>
              <a:rPr lang="en-US" sz="1900"/>
            </a:br>
            <a:r>
              <a:rPr lang="en-US" sz="1900"/>
              <a:t>exists (and is defined elsewhere).</a:t>
            </a:r>
          </a:p>
        </p:txBody>
      </p:sp>
      <p:sp>
        <p:nvSpPr>
          <p:cNvPr id="286747" name="Text Box 27"/>
          <p:cNvSpPr txBox="1">
            <a:spLocks noChangeArrowheads="1"/>
          </p:cNvSpPr>
          <p:nvPr/>
        </p:nvSpPr>
        <p:spPr bwMode="auto">
          <a:xfrm>
            <a:off x="5091113" y="6292850"/>
            <a:ext cx="4021137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/>
              <a:t>Here’s how you do that:</a:t>
            </a:r>
          </a:p>
        </p:txBody>
      </p:sp>
      <p:sp>
        <p:nvSpPr>
          <p:cNvPr id="286748" name="AutoShape 28"/>
          <p:cNvSpPr>
            <a:spLocks noChangeArrowheads="1"/>
          </p:cNvSpPr>
          <p:nvPr/>
        </p:nvSpPr>
        <p:spPr bwMode="auto">
          <a:xfrm>
            <a:off x="1743075" y="401638"/>
            <a:ext cx="4425950" cy="1290637"/>
          </a:xfrm>
          <a:prstGeom prst="wedgeRoundRectCallout">
            <a:avLst>
              <a:gd name="adj1" fmla="val -61694"/>
              <a:gd name="adj2" fmla="val 77676"/>
              <a:gd name="adj3" fmla="val 16667"/>
            </a:avLst>
          </a:prstGeom>
          <a:solidFill>
            <a:srgbClr val="E0C1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This line tells C++ that your class exists, but doesn’t actually define all the gory details. </a:t>
            </a:r>
          </a:p>
        </p:txBody>
      </p:sp>
      <p:sp>
        <p:nvSpPr>
          <p:cNvPr id="286749" name="AutoShape 29"/>
          <p:cNvSpPr>
            <a:spLocks noChangeArrowheads="1"/>
          </p:cNvSpPr>
          <p:nvPr/>
        </p:nvSpPr>
        <p:spPr bwMode="auto">
          <a:xfrm>
            <a:off x="2936875" y="1398588"/>
            <a:ext cx="4673600" cy="1479550"/>
          </a:xfrm>
          <a:prstGeom prst="wedgeRoundRectCallout">
            <a:avLst>
              <a:gd name="adj1" fmla="val -61074"/>
              <a:gd name="adj2" fmla="val 74144"/>
              <a:gd name="adj3" fmla="val 16667"/>
            </a:avLst>
          </a:prstGeom>
          <a:solidFill>
            <a:srgbClr val="E0C1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/>
              <a:t>Since none of this code actually uses the “guts” of the class (as the code did on the previous slide), this is all C++ needs to know!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1B4951-42E4-D843-BCA8-329FDC981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9A66A-A831-402B-99BF-DE65209467CE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6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86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86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6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6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86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86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286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86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25" grpId="0"/>
      <p:bldP spid="286732" grpId="0"/>
      <p:bldP spid="286733" grpId="0"/>
      <p:bldP spid="286734" grpId="0"/>
      <p:bldP spid="286736" grpId="0"/>
      <p:bldP spid="286737" grpId="0"/>
      <p:bldP spid="286739" grpId="0"/>
      <p:bldP spid="286741" grpId="0"/>
      <p:bldP spid="286742" grpId="0"/>
      <p:bldP spid="286743" grpId="0"/>
      <p:bldP spid="286744" grpId="0"/>
      <p:bldP spid="286745" grpId="0"/>
      <p:bldP spid="286746" grpId="0"/>
      <p:bldP spid="286747" grpId="0"/>
      <p:bldP spid="286748" grpId="0" animBg="1"/>
      <p:bldP spid="286748" grpId="1" animBg="1"/>
      <p:bldP spid="286749" grpId="0" animBg="1"/>
      <p:bldP spid="286749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/>
          <p:cNvSpPr>
            <a:spLocks noGrp="1" noChangeArrowheads="1"/>
          </p:cNvSpPr>
          <p:nvPr>
            <p:ph type="title"/>
          </p:nvPr>
        </p:nvSpPr>
        <p:spPr>
          <a:xfrm>
            <a:off x="5181600" y="-76200"/>
            <a:ext cx="3886200" cy="1143000"/>
          </a:xfrm>
        </p:spPr>
        <p:txBody>
          <a:bodyPr/>
          <a:lstStyle/>
          <a:p>
            <a:r>
              <a:rPr lang="en-US" sz="2400"/>
              <a:t>Last Topic: Knowing </a:t>
            </a:r>
            <a:r>
              <a:rPr lang="en-US" sz="2400" i="1"/>
              <a:t>WHEN</a:t>
            </a:r>
            <a:r>
              <a:rPr lang="en-US" sz="2400"/>
              <a:t> to Include .H Files</a:t>
            </a:r>
          </a:p>
        </p:txBody>
      </p:sp>
      <p:pic>
        <p:nvPicPr>
          <p:cNvPr id="288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2" b="1759"/>
          <a:stretch>
            <a:fillRect/>
          </a:stretch>
        </p:blipFill>
        <p:spPr bwMode="auto">
          <a:xfrm>
            <a:off x="9601200" y="1905000"/>
            <a:ext cx="8458200" cy="5205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8772" name="Text Box 4"/>
          <p:cNvSpPr txBox="1">
            <a:spLocks noChangeArrowheads="1"/>
          </p:cNvSpPr>
          <p:nvPr/>
        </p:nvSpPr>
        <p:spPr bwMode="auto">
          <a:xfrm>
            <a:off x="5486400" y="1203325"/>
            <a:ext cx="3200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/>
              <a:t>Wow – so confusing!</a:t>
            </a:r>
          </a:p>
        </p:txBody>
      </p:sp>
      <p:grpSp>
        <p:nvGrpSpPr>
          <p:cNvPr id="288773" name="Group 5"/>
          <p:cNvGrpSpPr>
            <a:grpSpLocks/>
          </p:cNvGrpSpPr>
          <p:nvPr/>
        </p:nvGrpSpPr>
        <p:grpSpPr bwMode="auto">
          <a:xfrm>
            <a:off x="76200" y="1652588"/>
            <a:ext cx="4953000" cy="4856162"/>
            <a:chOff x="3803" y="599"/>
            <a:chExt cx="1823" cy="3059"/>
          </a:xfrm>
        </p:grpSpPr>
        <p:sp>
          <p:nvSpPr>
            <p:cNvPr id="288774" name="Text Box 6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285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class SecondClass</a:t>
              </a:r>
            </a:p>
            <a:p>
              <a:r>
                <a:rPr lang="en-US" sz="1400" b="1">
                  <a:latin typeface="Courier New" pitchFamily="49" charset="0"/>
                </a:rPr>
                <a:t>{ </a:t>
              </a:r>
            </a:p>
            <a:p>
              <a:r>
                <a:rPr lang="en-US" sz="1800" b="1">
                  <a:latin typeface="Courier New" pitchFamily="49" charset="0"/>
                </a:rPr>
                <a:t>public: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endParaRPr lang="en-US" sz="1800" b="1">
                <a:latin typeface="Courier New" pitchFamily="49" charset="0"/>
              </a:endParaRPr>
            </a:p>
            <a:p>
              <a:r>
                <a:rPr lang="en-US" sz="1800" b="1">
                  <a:latin typeface="Courier New" pitchFamily="49" charset="0"/>
                </a:rPr>
                <a:t>private: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4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88775" name="Text Box 7"/>
            <p:cNvSpPr txBox="1">
              <a:spLocks noChangeArrowheads="1"/>
            </p:cNvSpPr>
            <p:nvPr/>
          </p:nvSpPr>
          <p:spPr bwMode="auto">
            <a:xfrm>
              <a:off x="3803" y="599"/>
              <a:ext cx="19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B.h</a:t>
              </a:r>
            </a:p>
          </p:txBody>
        </p:sp>
      </p:grpSp>
      <p:grpSp>
        <p:nvGrpSpPr>
          <p:cNvPr id="288776" name="Group 8"/>
          <p:cNvGrpSpPr>
            <a:grpSpLocks/>
          </p:cNvGrpSpPr>
          <p:nvPr/>
        </p:nvGrpSpPr>
        <p:grpSpPr bwMode="auto">
          <a:xfrm>
            <a:off x="76200" y="-23813"/>
            <a:ext cx="4953000" cy="1682751"/>
            <a:chOff x="3803" y="599"/>
            <a:chExt cx="1823" cy="1060"/>
          </a:xfrm>
        </p:grpSpPr>
        <p:sp>
          <p:nvSpPr>
            <p:cNvPr id="288777" name="Text Box 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85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400" b="1">
                  <a:latin typeface="Courier New" pitchFamily="49" charset="0"/>
                </a:rPr>
                <a:t> 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800" b="1">
                  <a:latin typeface="Courier New" pitchFamily="49" charset="0"/>
                </a:rPr>
                <a:t> </a:t>
              </a:r>
            </a:p>
            <a:p>
              <a:r>
                <a:rPr lang="en-US" sz="1400" b="1">
                  <a:latin typeface="Courier New" pitchFamily="49" charset="0"/>
                </a:rPr>
                <a:t> </a:t>
              </a:r>
            </a:p>
          </p:txBody>
        </p:sp>
        <p:sp>
          <p:nvSpPr>
            <p:cNvPr id="288778" name="Text Box 10"/>
            <p:cNvSpPr txBox="1">
              <a:spLocks noChangeArrowheads="1"/>
            </p:cNvSpPr>
            <p:nvPr/>
          </p:nvSpPr>
          <p:spPr bwMode="auto">
            <a:xfrm>
              <a:off x="3803" y="599"/>
              <a:ext cx="19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006666"/>
                  </a:solidFill>
                </a:rPr>
                <a:t>A.h</a:t>
              </a:r>
            </a:p>
          </p:txBody>
        </p:sp>
      </p:grpSp>
      <p:sp>
        <p:nvSpPr>
          <p:cNvPr id="288780" name="Text Box 12"/>
          <p:cNvSpPr txBox="1">
            <a:spLocks noChangeArrowheads="1"/>
          </p:cNvSpPr>
          <p:nvPr/>
        </p:nvSpPr>
        <p:spPr bwMode="auto">
          <a:xfrm>
            <a:off x="5008563" y="1679575"/>
            <a:ext cx="4040187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/>
              <a:t>Why not just always use </a:t>
            </a:r>
            <a:r>
              <a:rPr lang="en-US" sz="1900">
                <a:solidFill>
                  <a:srgbClr val="6600CC"/>
                </a:solidFill>
              </a:rPr>
              <a:t>#include</a:t>
            </a:r>
            <a:r>
              <a:rPr lang="en-US" sz="1900"/>
              <a:t> to avoid the confusion?</a:t>
            </a:r>
          </a:p>
        </p:txBody>
      </p:sp>
      <p:sp>
        <p:nvSpPr>
          <p:cNvPr id="288781" name="Text Box 13"/>
          <p:cNvSpPr txBox="1">
            <a:spLocks noChangeArrowheads="1"/>
          </p:cNvSpPr>
          <p:nvPr/>
        </p:nvSpPr>
        <p:spPr bwMode="auto">
          <a:xfrm>
            <a:off x="5157788" y="3160713"/>
            <a:ext cx="3962400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900"/>
              <a:t>1. If a .h file is large (thousands </a:t>
            </a:r>
            <a:br>
              <a:rPr lang="en-US" sz="1900"/>
            </a:br>
            <a:r>
              <a:rPr lang="en-US" sz="1900"/>
              <a:t>    of lines), #including it when </a:t>
            </a:r>
            <a:br>
              <a:rPr lang="en-US" sz="1900"/>
            </a:br>
            <a:r>
              <a:rPr lang="en-US" sz="1900"/>
              <a:t>    you don’t strictly need to </a:t>
            </a:r>
            <a:br>
              <a:rPr lang="en-US" sz="1900"/>
            </a:br>
            <a:r>
              <a:rPr lang="en-US" sz="1900"/>
              <a:t>    slows down your compilation!</a:t>
            </a:r>
          </a:p>
        </p:txBody>
      </p:sp>
      <p:sp>
        <p:nvSpPr>
          <p:cNvPr id="288784" name="Rectangle 16"/>
          <p:cNvSpPr>
            <a:spLocks noChangeArrowheads="1"/>
          </p:cNvSpPr>
          <p:nvPr/>
        </p:nvSpPr>
        <p:spPr bwMode="auto">
          <a:xfrm>
            <a:off x="204788" y="2011363"/>
            <a:ext cx="20955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#include “A.h”</a:t>
            </a:r>
          </a:p>
        </p:txBody>
      </p:sp>
      <p:sp>
        <p:nvSpPr>
          <p:cNvPr id="288785" name="Text Box 17"/>
          <p:cNvSpPr txBox="1">
            <a:spLocks noChangeArrowheads="1"/>
          </p:cNvSpPr>
          <p:nvPr/>
        </p:nvSpPr>
        <p:spPr bwMode="auto">
          <a:xfrm>
            <a:off x="5027613" y="2470150"/>
            <a:ext cx="3962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/>
              <a:t>There are two reasons:</a:t>
            </a:r>
          </a:p>
        </p:txBody>
      </p:sp>
      <p:sp>
        <p:nvSpPr>
          <p:cNvPr id="288790" name="Text Box 22"/>
          <p:cNvSpPr txBox="1">
            <a:spLocks noChangeArrowheads="1"/>
          </p:cNvSpPr>
          <p:nvPr/>
        </p:nvSpPr>
        <p:spPr bwMode="auto">
          <a:xfrm>
            <a:off x="5122863" y="4516438"/>
            <a:ext cx="4021137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900"/>
              <a:t>2. If two classes refer to each </a:t>
            </a:r>
            <a:br>
              <a:rPr lang="en-US" sz="1900"/>
            </a:br>
            <a:r>
              <a:rPr lang="en-US" sz="1900"/>
              <a:t>    other, and both classes try to </a:t>
            </a:r>
            <a:br>
              <a:rPr lang="en-US" sz="1900"/>
            </a:br>
            <a:r>
              <a:rPr lang="en-US" sz="1900"/>
              <a:t>    #include the other’s .H file, </a:t>
            </a:r>
            <a:br>
              <a:rPr lang="en-US" sz="1900"/>
            </a:br>
            <a:r>
              <a:rPr lang="en-US" sz="1900"/>
              <a:t>    you’ll get a compile error.</a:t>
            </a:r>
          </a:p>
        </p:txBody>
      </p:sp>
      <p:sp>
        <p:nvSpPr>
          <p:cNvPr id="288795" name="Rectangle 27"/>
          <p:cNvSpPr>
            <a:spLocks noChangeArrowheads="1"/>
          </p:cNvSpPr>
          <p:nvPr/>
        </p:nvSpPr>
        <p:spPr bwMode="auto">
          <a:xfrm>
            <a:off x="182563" y="307975"/>
            <a:ext cx="4572000" cy="1341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latin typeface="Courier New" pitchFamily="49" charset="0"/>
              </a:rPr>
              <a:t>class FirstClass</a:t>
            </a:r>
          </a:p>
          <a:p>
            <a:r>
              <a:rPr lang="en-US" sz="1400" b="1">
                <a:latin typeface="Courier New" pitchFamily="49" charset="0"/>
              </a:rPr>
              <a:t>{ </a:t>
            </a:r>
          </a:p>
          <a:p>
            <a:r>
              <a:rPr lang="en-US" sz="1800" b="1">
                <a:latin typeface="Courier New" pitchFamily="49" charset="0"/>
              </a:rPr>
              <a:t>public:</a:t>
            </a:r>
          </a:p>
          <a:p>
            <a:r>
              <a:rPr lang="en-US" sz="1800" b="1">
                <a:latin typeface="Courier New" pitchFamily="49" charset="0"/>
              </a:rPr>
              <a:t>   void someFunc() { ... }</a:t>
            </a:r>
          </a:p>
          <a:p>
            <a:r>
              <a:rPr lang="en-US" sz="1400" b="1">
                <a:latin typeface="Courier New" pitchFamily="49" charset="0"/>
              </a:rPr>
              <a:t>};</a:t>
            </a:r>
          </a:p>
        </p:txBody>
      </p:sp>
      <p:sp>
        <p:nvSpPr>
          <p:cNvPr id="288796" name="Rectangle 28"/>
          <p:cNvSpPr>
            <a:spLocks noChangeArrowheads="1"/>
          </p:cNvSpPr>
          <p:nvPr/>
        </p:nvSpPr>
        <p:spPr bwMode="auto">
          <a:xfrm>
            <a:off x="179388" y="301625"/>
            <a:ext cx="4572000" cy="1341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class FirstClass</a:t>
            </a:r>
          </a:p>
          <a:p>
            <a:r>
              <a:rPr lang="en-US" sz="1400" b="1">
                <a:solidFill>
                  <a:srgbClr val="6600CC"/>
                </a:solidFill>
                <a:latin typeface="Courier New" pitchFamily="49" charset="0"/>
              </a:rPr>
              <a:t>{ </a:t>
            </a:r>
          </a:p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  … // thousands of lines    </a:t>
            </a:r>
          </a:p>
          <a:p>
            <a:r>
              <a:rPr lang="en-US" sz="1800">
                <a:latin typeface="Courier New" pitchFamily="49" charset="0"/>
              </a:rPr>
              <a:t>  </a:t>
            </a:r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… // thousands of lines    </a:t>
            </a:r>
          </a:p>
          <a:p>
            <a:r>
              <a:rPr lang="en-US" sz="1400" b="1">
                <a:solidFill>
                  <a:srgbClr val="6600CC"/>
                </a:solidFill>
                <a:latin typeface="Courier New" pitchFamily="49" charset="0"/>
              </a:rPr>
              <a:t>};</a:t>
            </a:r>
          </a:p>
        </p:txBody>
      </p:sp>
      <p:sp>
        <p:nvSpPr>
          <p:cNvPr id="288797" name="Rectangle 29"/>
          <p:cNvSpPr>
            <a:spLocks noChangeArrowheads="1"/>
          </p:cNvSpPr>
          <p:nvPr/>
        </p:nvSpPr>
        <p:spPr bwMode="auto">
          <a:xfrm>
            <a:off x="2211388" y="2012950"/>
            <a:ext cx="27527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>
                <a:solidFill>
                  <a:srgbClr val="6600CC"/>
                </a:solidFill>
                <a:latin typeface="Courier New" pitchFamily="49" charset="0"/>
              </a:rPr>
              <a:t>// really slow!</a:t>
            </a:r>
          </a:p>
          <a:p>
            <a:endParaRPr lang="en-US" sz="1400" b="1">
              <a:solidFill>
                <a:srgbClr val="6600CC"/>
              </a:solidFill>
              <a:latin typeface="Courier New" pitchFamily="49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391E6D-9C97-E941-B0A9-2626E9B26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9A66A-A831-402B-99BF-DE65209467CE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2887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8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88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88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772" grpId="0"/>
      <p:bldP spid="288780" grpId="0"/>
      <p:bldP spid="288781" grpId="0"/>
      <p:bldP spid="288785" grpId="0"/>
      <p:bldP spid="288790" grpId="0"/>
      <p:bldP spid="288795" grpId="0"/>
      <p:bldP spid="288796" grpId="0"/>
      <p:bldP spid="28879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/>
              <a:t>Students and Classrooms</a:t>
            </a:r>
          </a:p>
        </p:txBody>
      </p:sp>
      <p:pic>
        <p:nvPicPr>
          <p:cNvPr id="278532" name="Picture 4" descr="MC900232133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971800"/>
            <a:ext cx="962025" cy="9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78533" name="Text Box 5"/>
          <p:cNvSpPr txBox="1">
            <a:spLocks noChangeArrowheads="1"/>
          </p:cNvSpPr>
          <p:nvPr/>
        </p:nvSpPr>
        <p:spPr bwMode="auto">
          <a:xfrm>
            <a:off x="1914525" y="609600"/>
            <a:ext cx="5553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Every student knows what class he/she is in…</a:t>
            </a:r>
          </a:p>
        </p:txBody>
      </p:sp>
      <p:pic>
        <p:nvPicPr>
          <p:cNvPr id="278535" name="Picture 7" descr="MC900232133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038600"/>
            <a:ext cx="962025" cy="9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78536" name="Picture 8" descr="MC900232133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52600"/>
            <a:ext cx="962025" cy="9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78540" name="Group 12"/>
          <p:cNvGrpSpPr>
            <a:grpSpLocks/>
          </p:cNvGrpSpPr>
          <p:nvPr/>
        </p:nvGrpSpPr>
        <p:grpSpPr bwMode="auto">
          <a:xfrm>
            <a:off x="6172202" y="1447800"/>
            <a:ext cx="2413001" cy="2362200"/>
            <a:chOff x="3888" y="912"/>
            <a:chExt cx="1520" cy="1488"/>
          </a:xfrm>
        </p:grpSpPr>
        <p:pic>
          <p:nvPicPr>
            <p:cNvPr id="278534" name="Picture 6" descr="MC900233582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" y="960"/>
              <a:ext cx="1070" cy="1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8538" name="Text Box 10"/>
            <p:cNvSpPr txBox="1">
              <a:spLocks noChangeArrowheads="1"/>
            </p:cNvSpPr>
            <p:nvPr/>
          </p:nvSpPr>
          <p:spPr bwMode="auto">
            <a:xfrm>
              <a:off x="4752" y="912"/>
              <a:ext cx="6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dirty="0"/>
                <a:t>CS 32</a:t>
              </a:r>
            </a:p>
          </p:txBody>
        </p:sp>
      </p:grpSp>
      <p:grpSp>
        <p:nvGrpSpPr>
          <p:cNvPr id="278541" name="Group 13"/>
          <p:cNvGrpSpPr>
            <a:grpSpLocks/>
          </p:cNvGrpSpPr>
          <p:nvPr/>
        </p:nvGrpSpPr>
        <p:grpSpPr bwMode="auto">
          <a:xfrm>
            <a:off x="6248400" y="3733800"/>
            <a:ext cx="2843213" cy="2514600"/>
            <a:chOff x="3936" y="2496"/>
            <a:chExt cx="1791" cy="1584"/>
          </a:xfrm>
        </p:grpSpPr>
        <p:pic>
          <p:nvPicPr>
            <p:cNvPr id="278537" name="Picture 9" descr="MC900233582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6" y="2640"/>
              <a:ext cx="1070" cy="1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8539" name="Text Box 11"/>
            <p:cNvSpPr txBox="1">
              <a:spLocks noChangeArrowheads="1"/>
            </p:cNvSpPr>
            <p:nvPr/>
          </p:nvSpPr>
          <p:spPr bwMode="auto">
            <a:xfrm>
              <a:off x="4768" y="2496"/>
              <a:ext cx="95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dirty="0"/>
                <a:t>Math 31b</a:t>
              </a:r>
            </a:p>
          </p:txBody>
        </p:sp>
      </p:grpSp>
      <p:pic>
        <p:nvPicPr>
          <p:cNvPr id="278542" name="Picture 14" descr="MC900232133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5257800"/>
            <a:ext cx="962025" cy="98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78543" name="Line 15"/>
          <p:cNvSpPr>
            <a:spLocks noChangeShapeType="1"/>
          </p:cNvSpPr>
          <p:nvPr/>
        </p:nvSpPr>
        <p:spPr bwMode="auto">
          <a:xfrm flipV="1">
            <a:off x="1752600" y="2057400"/>
            <a:ext cx="4572000" cy="152400"/>
          </a:xfrm>
          <a:prstGeom prst="line">
            <a:avLst/>
          </a:prstGeom>
          <a:noFill/>
          <a:ln w="254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44" name="Line 16"/>
          <p:cNvSpPr>
            <a:spLocks noChangeShapeType="1"/>
          </p:cNvSpPr>
          <p:nvPr/>
        </p:nvSpPr>
        <p:spPr bwMode="auto">
          <a:xfrm flipV="1">
            <a:off x="1752600" y="2286000"/>
            <a:ext cx="4495800" cy="1066800"/>
          </a:xfrm>
          <a:prstGeom prst="line">
            <a:avLst/>
          </a:prstGeom>
          <a:noFill/>
          <a:ln w="254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45" name="Line 17"/>
          <p:cNvSpPr>
            <a:spLocks noChangeShapeType="1"/>
          </p:cNvSpPr>
          <p:nvPr/>
        </p:nvSpPr>
        <p:spPr bwMode="auto">
          <a:xfrm>
            <a:off x="1676400" y="4495800"/>
            <a:ext cx="4648200" cy="457200"/>
          </a:xfrm>
          <a:prstGeom prst="line">
            <a:avLst/>
          </a:prstGeom>
          <a:noFill/>
          <a:ln w="254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46" name="Line 18"/>
          <p:cNvSpPr>
            <a:spLocks noChangeShapeType="1"/>
          </p:cNvSpPr>
          <p:nvPr/>
        </p:nvSpPr>
        <p:spPr bwMode="auto">
          <a:xfrm flipV="1">
            <a:off x="1676400" y="5181600"/>
            <a:ext cx="4648200" cy="457200"/>
          </a:xfrm>
          <a:prstGeom prst="line">
            <a:avLst/>
          </a:prstGeom>
          <a:noFill/>
          <a:ln w="25400">
            <a:solidFill>
              <a:srgbClr val="0066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47" name="Text Box 19"/>
          <p:cNvSpPr txBox="1">
            <a:spLocks noChangeArrowheads="1"/>
          </p:cNvSpPr>
          <p:nvPr/>
        </p:nvSpPr>
        <p:spPr bwMode="auto">
          <a:xfrm>
            <a:off x="2189163" y="1050925"/>
            <a:ext cx="50498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Every class has a roster of its students…</a:t>
            </a:r>
          </a:p>
        </p:txBody>
      </p:sp>
      <p:pic>
        <p:nvPicPr>
          <p:cNvPr id="278549" name="Picture 21" descr="MC900048419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971800"/>
            <a:ext cx="121920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78550" name="Text Box 22"/>
          <p:cNvSpPr txBox="1">
            <a:spLocks noChangeArrowheads="1"/>
          </p:cNvSpPr>
          <p:nvPr/>
        </p:nvSpPr>
        <p:spPr bwMode="auto">
          <a:xfrm>
            <a:off x="228600" y="2057400"/>
            <a:ext cx="8556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Kerry</a:t>
            </a:r>
          </a:p>
        </p:txBody>
      </p:sp>
      <p:sp>
        <p:nvSpPr>
          <p:cNvPr id="278551" name="Text Box 23"/>
          <p:cNvSpPr txBox="1">
            <a:spLocks noChangeArrowheads="1"/>
          </p:cNvSpPr>
          <p:nvPr/>
        </p:nvSpPr>
        <p:spPr bwMode="auto">
          <a:xfrm>
            <a:off x="334963" y="3200400"/>
            <a:ext cx="7318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Cyril</a:t>
            </a:r>
          </a:p>
        </p:txBody>
      </p:sp>
      <p:sp>
        <p:nvSpPr>
          <p:cNvPr id="278552" name="Text Box 24"/>
          <p:cNvSpPr txBox="1">
            <a:spLocks noChangeArrowheads="1"/>
          </p:cNvSpPr>
          <p:nvPr/>
        </p:nvSpPr>
        <p:spPr bwMode="auto">
          <a:xfrm>
            <a:off x="304800" y="4191000"/>
            <a:ext cx="8064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Lydia</a:t>
            </a:r>
          </a:p>
        </p:txBody>
      </p:sp>
      <p:sp>
        <p:nvSpPr>
          <p:cNvPr id="278553" name="Text Box 25"/>
          <p:cNvSpPr txBox="1">
            <a:spLocks noChangeArrowheads="1"/>
          </p:cNvSpPr>
          <p:nvPr/>
        </p:nvSpPr>
        <p:spPr bwMode="auto">
          <a:xfrm>
            <a:off x="457200" y="5410200"/>
            <a:ext cx="579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Hal</a:t>
            </a:r>
          </a:p>
        </p:txBody>
      </p:sp>
      <p:sp>
        <p:nvSpPr>
          <p:cNvPr id="278554" name="Text Box 26"/>
          <p:cNvSpPr txBox="1">
            <a:spLocks noChangeArrowheads="1"/>
          </p:cNvSpPr>
          <p:nvPr/>
        </p:nvSpPr>
        <p:spPr bwMode="auto">
          <a:xfrm>
            <a:off x="5105400" y="3048000"/>
            <a:ext cx="787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Kerry</a:t>
            </a:r>
          </a:p>
        </p:txBody>
      </p:sp>
      <p:sp>
        <p:nvSpPr>
          <p:cNvPr id="278555" name="Line 27"/>
          <p:cNvSpPr>
            <a:spLocks noChangeShapeType="1"/>
          </p:cNvSpPr>
          <p:nvPr/>
        </p:nvSpPr>
        <p:spPr bwMode="auto">
          <a:xfrm flipH="1" flipV="1">
            <a:off x="1828800" y="2362200"/>
            <a:ext cx="3352800" cy="83820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56" name="Text Box 28"/>
          <p:cNvSpPr txBox="1">
            <a:spLocks noChangeArrowheads="1"/>
          </p:cNvSpPr>
          <p:nvPr/>
        </p:nvSpPr>
        <p:spPr bwMode="auto">
          <a:xfrm>
            <a:off x="5105400" y="3367088"/>
            <a:ext cx="6762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Cyril</a:t>
            </a:r>
          </a:p>
        </p:txBody>
      </p:sp>
      <p:sp>
        <p:nvSpPr>
          <p:cNvPr id="278557" name="Line 29"/>
          <p:cNvSpPr>
            <a:spLocks noChangeShapeType="1"/>
          </p:cNvSpPr>
          <p:nvPr/>
        </p:nvSpPr>
        <p:spPr bwMode="auto">
          <a:xfrm flipH="1" flipV="1">
            <a:off x="1828800" y="3505200"/>
            <a:ext cx="3352800" cy="14288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78558" name="Picture 30" descr="MC900048419[1]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5410200"/>
            <a:ext cx="1219200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78559" name="Text Box 31"/>
          <p:cNvSpPr txBox="1">
            <a:spLocks noChangeArrowheads="1"/>
          </p:cNvSpPr>
          <p:nvPr/>
        </p:nvSpPr>
        <p:spPr bwMode="auto">
          <a:xfrm>
            <a:off x="5181600" y="5486400"/>
            <a:ext cx="7445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Lydia</a:t>
            </a:r>
          </a:p>
        </p:txBody>
      </p:sp>
      <p:sp>
        <p:nvSpPr>
          <p:cNvPr id="278560" name="Line 32"/>
          <p:cNvSpPr>
            <a:spLocks noChangeShapeType="1"/>
          </p:cNvSpPr>
          <p:nvPr/>
        </p:nvSpPr>
        <p:spPr bwMode="auto">
          <a:xfrm flipH="1" flipV="1">
            <a:off x="1905000" y="4800600"/>
            <a:ext cx="3352800" cy="83820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61" name="Text Box 33"/>
          <p:cNvSpPr txBox="1">
            <a:spLocks noChangeArrowheads="1"/>
          </p:cNvSpPr>
          <p:nvPr/>
        </p:nvSpPr>
        <p:spPr bwMode="auto">
          <a:xfrm>
            <a:off x="5181600" y="5805488"/>
            <a:ext cx="539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Hal</a:t>
            </a:r>
          </a:p>
        </p:txBody>
      </p:sp>
      <p:sp>
        <p:nvSpPr>
          <p:cNvPr id="278562" name="Line 34"/>
          <p:cNvSpPr>
            <a:spLocks noChangeShapeType="1"/>
          </p:cNvSpPr>
          <p:nvPr/>
        </p:nvSpPr>
        <p:spPr bwMode="auto">
          <a:xfrm flipH="1" flipV="1">
            <a:off x="1905000" y="5943600"/>
            <a:ext cx="3352800" cy="14288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8563" name="Text Box 35"/>
          <p:cNvSpPr txBox="1">
            <a:spLocks noChangeArrowheads="1"/>
          </p:cNvSpPr>
          <p:nvPr/>
        </p:nvSpPr>
        <p:spPr bwMode="auto">
          <a:xfrm>
            <a:off x="671513" y="6384925"/>
            <a:ext cx="7442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These type of </a:t>
            </a:r>
            <a:r>
              <a:rPr lang="en-US">
                <a:solidFill>
                  <a:srgbClr val="6600CC"/>
                </a:solidFill>
              </a:rPr>
              <a:t>cyclical relationships</a:t>
            </a:r>
            <a:r>
              <a:rPr lang="en-US"/>
              <a:t> cause #include problems!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20EB49-A94D-4E46-8B10-E0C884573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9A66A-A831-402B-99BF-DE65209467CE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8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78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78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78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278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278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278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278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533" grpId="0"/>
      <p:bldP spid="278543" grpId="0" animBg="1"/>
      <p:bldP spid="278544" grpId="0" animBg="1"/>
      <p:bldP spid="278545" grpId="0" animBg="1"/>
      <p:bldP spid="278546" grpId="0" animBg="1"/>
      <p:bldP spid="278547" grpId="0"/>
      <p:bldP spid="278550" grpId="0"/>
      <p:bldP spid="278551" grpId="0"/>
      <p:bldP spid="278552" grpId="0"/>
      <p:bldP spid="278553" grpId="0"/>
      <p:bldP spid="278554" grpId="0"/>
      <p:bldP spid="278555" grpId="0" animBg="1"/>
      <p:bldP spid="278556" grpId="0"/>
      <p:bldP spid="278557" grpId="0" animBg="1"/>
      <p:bldP spid="278559" grpId="0"/>
      <p:bldP spid="278560" grpId="0" animBg="1"/>
      <p:bldP spid="278561" grpId="0"/>
      <p:bldP spid="278562" grpId="0" animBg="1"/>
      <p:bldP spid="27856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50" name="Text Box 26"/>
          <p:cNvSpPr txBox="1">
            <a:spLocks noChangeArrowheads="1"/>
          </p:cNvSpPr>
          <p:nvPr/>
        </p:nvSpPr>
        <p:spPr bwMode="auto">
          <a:xfrm>
            <a:off x="533400" y="609600"/>
            <a:ext cx="8077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And here we have the </a:t>
            </a:r>
            <a:r>
              <a:rPr lang="en-US">
                <a:solidFill>
                  <a:schemeClr val="accent2"/>
                </a:solidFill>
              </a:rPr>
              <a:t>Student</a:t>
            </a:r>
            <a:r>
              <a:rPr lang="en-US"/>
              <a:t> class. Note that each Student knows which classroom he or she is in…</a:t>
            </a:r>
          </a:p>
        </p:txBody>
      </p:sp>
      <p:sp>
        <p:nvSpPr>
          <p:cNvPr id="257040" name="Text Box 16"/>
          <p:cNvSpPr txBox="1">
            <a:spLocks noChangeArrowheads="1"/>
          </p:cNvSpPr>
          <p:nvPr/>
        </p:nvSpPr>
        <p:spPr bwMode="auto">
          <a:xfrm>
            <a:off x="381000" y="642938"/>
            <a:ext cx="8610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Since our </a:t>
            </a:r>
            <a:r>
              <a:rPr lang="en-US">
                <a:solidFill>
                  <a:srgbClr val="008080"/>
                </a:solidFill>
              </a:rPr>
              <a:t>ClassRoom</a:t>
            </a:r>
            <a:r>
              <a:rPr lang="en-US"/>
              <a:t> class refers to the Student class </a:t>
            </a:r>
            <a:br>
              <a:rPr lang="en-US"/>
            </a:br>
            <a:r>
              <a:rPr lang="en-US"/>
              <a:t>it </a:t>
            </a:r>
            <a:r>
              <a:rPr lang="en-US">
                <a:solidFill>
                  <a:schemeClr val="accent2"/>
                </a:solidFill>
              </a:rPr>
              <a:t>includes Student.h</a:t>
            </a:r>
          </a:p>
        </p:txBody>
      </p:sp>
      <p:sp>
        <p:nvSpPr>
          <p:cNvPr id="257045" name="Text Box 21"/>
          <p:cNvSpPr txBox="1">
            <a:spLocks noChangeArrowheads="1"/>
          </p:cNvSpPr>
          <p:nvPr/>
        </p:nvSpPr>
        <p:spPr bwMode="auto">
          <a:xfrm>
            <a:off x="533400" y="685800"/>
            <a:ext cx="8610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Since our </a:t>
            </a:r>
            <a:r>
              <a:rPr lang="en-US">
                <a:solidFill>
                  <a:srgbClr val="0000CC"/>
                </a:solidFill>
              </a:rPr>
              <a:t>Student</a:t>
            </a:r>
            <a:r>
              <a:rPr lang="en-US"/>
              <a:t> class refers to the classroom class, </a:t>
            </a:r>
            <a:br>
              <a:rPr lang="en-US"/>
            </a:br>
            <a:r>
              <a:rPr lang="en-US"/>
              <a:t>it </a:t>
            </a:r>
            <a:r>
              <a:rPr lang="en-US">
                <a:solidFill>
                  <a:srgbClr val="006600"/>
                </a:solidFill>
              </a:rPr>
              <a:t>includes ClassRoom.h</a:t>
            </a:r>
            <a:r>
              <a:rPr lang="en-US">
                <a:solidFill>
                  <a:srgbClr val="6600CC"/>
                </a:solidFill>
              </a:rPr>
              <a:t>…</a:t>
            </a:r>
          </a:p>
        </p:txBody>
      </p:sp>
      <p:sp>
        <p:nvSpPr>
          <p:cNvPr id="257027" name="Text Box 3"/>
          <p:cNvSpPr txBox="1">
            <a:spLocks noChangeArrowheads="1"/>
          </p:cNvSpPr>
          <p:nvPr/>
        </p:nvSpPr>
        <p:spPr bwMode="auto">
          <a:xfrm>
            <a:off x="685800" y="762000"/>
            <a:ext cx="807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Here we have a </a:t>
            </a:r>
            <a:r>
              <a:rPr lang="en-US">
                <a:solidFill>
                  <a:srgbClr val="006600"/>
                </a:solidFill>
              </a:rPr>
              <a:t>ClassRoom</a:t>
            </a:r>
            <a:r>
              <a:rPr lang="en-US"/>
              <a:t> class that holds a bunch of </a:t>
            </a:r>
            <a:r>
              <a:rPr lang="en-US">
                <a:solidFill>
                  <a:schemeClr val="accent2"/>
                </a:solidFill>
              </a:rPr>
              <a:t>Students</a:t>
            </a:r>
            <a:r>
              <a:rPr lang="en-US"/>
              <a:t>…</a:t>
            </a:r>
          </a:p>
        </p:txBody>
      </p:sp>
      <p:sp>
        <p:nvSpPr>
          <p:cNvPr id="25702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-288925"/>
            <a:ext cx="8839200" cy="1143000"/>
          </a:xfrm>
        </p:spPr>
        <p:txBody>
          <a:bodyPr/>
          <a:lstStyle/>
          <a:p>
            <a:r>
              <a:rPr lang="en-US" sz="3600"/>
              <a:t>Last Topic: Self-referential Classes</a:t>
            </a:r>
          </a:p>
        </p:txBody>
      </p:sp>
      <p:grpSp>
        <p:nvGrpSpPr>
          <p:cNvPr id="257028" name="Group 4"/>
          <p:cNvGrpSpPr>
            <a:grpSpLocks/>
          </p:cNvGrpSpPr>
          <p:nvPr/>
        </p:nvGrpSpPr>
        <p:grpSpPr bwMode="auto">
          <a:xfrm>
            <a:off x="381000" y="1371600"/>
            <a:ext cx="4191000" cy="2857500"/>
            <a:chOff x="3803" y="554"/>
            <a:chExt cx="1823" cy="1800"/>
          </a:xfrm>
        </p:grpSpPr>
        <p:sp>
          <p:nvSpPr>
            <p:cNvPr id="257029" name="Text Box 5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546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...</a:t>
              </a:r>
              <a:endParaRPr lang="en-US" sz="1600" b="1">
                <a:solidFill>
                  <a:srgbClr val="800000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ClassRoom *m_myRoom;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57030" name="Text Box 6"/>
            <p:cNvSpPr txBox="1">
              <a:spLocks noChangeArrowheads="1"/>
            </p:cNvSpPr>
            <p:nvPr/>
          </p:nvSpPr>
          <p:spPr bwMode="auto">
            <a:xfrm>
              <a:off x="3803" y="554"/>
              <a:ext cx="6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Student.h</a:t>
              </a:r>
            </a:p>
          </p:txBody>
        </p:sp>
      </p:grpSp>
      <p:grpSp>
        <p:nvGrpSpPr>
          <p:cNvPr id="257031" name="Group 7"/>
          <p:cNvGrpSpPr>
            <a:grpSpLocks/>
          </p:cNvGrpSpPr>
          <p:nvPr/>
        </p:nvGrpSpPr>
        <p:grpSpPr bwMode="auto">
          <a:xfrm>
            <a:off x="4876800" y="1371600"/>
            <a:ext cx="4114800" cy="2857500"/>
            <a:chOff x="3803" y="554"/>
            <a:chExt cx="1823" cy="1800"/>
          </a:xfrm>
        </p:grpSpPr>
        <p:sp>
          <p:nvSpPr>
            <p:cNvPr id="257032" name="Text Box 8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546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...</a:t>
              </a: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  <a:endParaRPr lang="en-US" sz="1600" b="1">
                <a:solidFill>
                  <a:srgbClr val="0000CC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Student m_studs[100];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57033" name="Text Box 9"/>
            <p:cNvSpPr txBox="1">
              <a:spLocks noChangeArrowheads="1"/>
            </p:cNvSpPr>
            <p:nvPr/>
          </p:nvSpPr>
          <p:spPr bwMode="auto">
            <a:xfrm>
              <a:off x="3803" y="554"/>
              <a:ext cx="8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ClassRoom.h</a:t>
              </a:r>
            </a:p>
          </p:txBody>
        </p:sp>
      </p:grpSp>
      <p:grpSp>
        <p:nvGrpSpPr>
          <p:cNvPr id="257034" name="Group 10"/>
          <p:cNvGrpSpPr>
            <a:grpSpLocks/>
          </p:cNvGrpSpPr>
          <p:nvPr/>
        </p:nvGrpSpPr>
        <p:grpSpPr bwMode="auto">
          <a:xfrm>
            <a:off x="381000" y="4476750"/>
            <a:ext cx="4191000" cy="2216150"/>
            <a:chOff x="3803" y="554"/>
            <a:chExt cx="1823" cy="1396"/>
          </a:xfrm>
        </p:grpSpPr>
        <p:sp>
          <p:nvSpPr>
            <p:cNvPr id="257035" name="Text Box 11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4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void Student::printMyClassRoom()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 cout &lt;&lt;“I’m in Boelter #” &lt;&lt;</a:t>
              </a:r>
              <a:br>
                <a:rPr lang="en-US" sz="1600" b="1">
                  <a:latin typeface="Courier New" pitchFamily="49" charset="0"/>
                </a:rPr>
              </a:br>
              <a:r>
                <a:rPr lang="en-US" sz="1600" b="1">
                  <a:latin typeface="Courier New" pitchFamily="49" charset="0"/>
                </a:rPr>
                <a:t>    </a:t>
              </a:r>
              <a:r>
                <a:rPr lang="en-US" sz="1600" b="1">
                  <a:solidFill>
                    <a:srgbClr val="0000CC"/>
                  </a:solidFill>
                  <a:latin typeface="Courier New" pitchFamily="49" charset="0"/>
                </a:rPr>
                <a:t>m_myRoom-&gt;getRmNum();</a:t>
              </a:r>
              <a:r>
                <a:rPr lang="en-US" sz="1600" b="1">
                  <a:latin typeface="Courier New" pitchFamily="49" charset="0"/>
                </a:rPr>
                <a:t>  </a:t>
              </a:r>
            </a:p>
            <a:p>
              <a:r>
                <a:rPr lang="en-US" sz="16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57036" name="Text Box 12"/>
            <p:cNvSpPr txBox="1">
              <a:spLocks noChangeArrowheads="1"/>
            </p:cNvSpPr>
            <p:nvPr/>
          </p:nvSpPr>
          <p:spPr bwMode="auto">
            <a:xfrm>
              <a:off x="3803" y="554"/>
              <a:ext cx="8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Student.cpp</a:t>
              </a:r>
            </a:p>
          </p:txBody>
        </p:sp>
      </p:grpSp>
      <p:grpSp>
        <p:nvGrpSpPr>
          <p:cNvPr id="257037" name="Group 13"/>
          <p:cNvGrpSpPr>
            <a:grpSpLocks/>
          </p:cNvGrpSpPr>
          <p:nvPr/>
        </p:nvGrpSpPr>
        <p:grpSpPr bwMode="auto">
          <a:xfrm>
            <a:off x="4876800" y="4476750"/>
            <a:ext cx="4114800" cy="2216150"/>
            <a:chOff x="3803" y="554"/>
            <a:chExt cx="1823" cy="1396"/>
          </a:xfrm>
        </p:grpSpPr>
        <p:sp>
          <p:nvSpPr>
            <p:cNvPr id="257038" name="Text Box 14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42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00CC"/>
                  </a:solidFill>
                  <a:latin typeface="Courier New" pitchFamily="49" charset="0"/>
                </a:rPr>
                <a:t>ClassRoom.h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br>
                <a:rPr lang="en-US" sz="1600" b="1">
                  <a:latin typeface="Courier New" pitchFamily="49" charset="0"/>
                </a:rPr>
              </a:br>
              <a:r>
                <a:rPr lang="en-US" sz="1600" b="1">
                  <a:latin typeface="Courier New" pitchFamily="49" charset="0"/>
                </a:rPr>
                <a:t>void ClassRoom::printRoster()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 for (int i=0;i&lt;100;i++)</a:t>
              </a:r>
            </a:p>
            <a:p>
              <a:r>
                <a:rPr lang="en-US" sz="1600" b="1">
                  <a:latin typeface="Courier New" pitchFamily="49" charset="0"/>
                </a:rPr>
                <a:t>  cout</a:t>
              </a:r>
              <a:r>
                <a:rPr lang="en-US" sz="1200" b="1">
                  <a:latin typeface="Courier New" pitchFamily="49" charset="0"/>
                </a:rPr>
                <a:t> </a:t>
              </a:r>
              <a:r>
                <a:rPr lang="en-US" sz="1600" b="1">
                  <a:latin typeface="Courier New" pitchFamily="49" charset="0"/>
                </a:rPr>
                <a:t>&lt;&lt;</a:t>
              </a:r>
              <a:r>
                <a:rPr lang="en-US" sz="1200" b="1">
                  <a:latin typeface="Courier New" pitchFamily="49" charset="0"/>
                </a:rPr>
                <a:t> </a:t>
              </a:r>
              <a:r>
                <a:rPr lang="en-US" sz="1600" b="1">
                  <a:solidFill>
                    <a:srgbClr val="800000"/>
                  </a:solidFill>
                  <a:latin typeface="Courier New" pitchFamily="49" charset="0"/>
                </a:rPr>
                <a:t>m_studs[i].getName</a:t>
              </a:r>
              <a:r>
                <a:rPr lang="en-US" sz="1400" b="1">
                  <a:solidFill>
                    <a:srgbClr val="800000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6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57039" name="Text Box 15"/>
            <p:cNvSpPr txBox="1">
              <a:spLocks noChangeArrowheads="1"/>
            </p:cNvSpPr>
            <p:nvPr/>
          </p:nvSpPr>
          <p:spPr bwMode="auto">
            <a:xfrm>
              <a:off x="3803" y="554"/>
              <a:ext cx="9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ClassRoom.cpp</a:t>
              </a:r>
            </a:p>
          </p:txBody>
        </p:sp>
      </p:grpSp>
      <p:sp>
        <p:nvSpPr>
          <p:cNvPr id="257043" name="Rectangle 19"/>
          <p:cNvSpPr>
            <a:spLocks noChangeArrowheads="1"/>
          </p:cNvSpPr>
          <p:nvPr/>
        </p:nvSpPr>
        <p:spPr bwMode="auto">
          <a:xfrm>
            <a:off x="5349875" y="3657600"/>
            <a:ext cx="2667000" cy="3048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57044" name="Rectangle 20"/>
          <p:cNvSpPr>
            <a:spLocks noChangeArrowheads="1"/>
          </p:cNvSpPr>
          <p:nvPr/>
        </p:nvSpPr>
        <p:spPr bwMode="auto">
          <a:xfrm>
            <a:off x="4976813" y="1797050"/>
            <a:ext cx="2667000" cy="3048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57046" name="Rectangle 22"/>
          <p:cNvSpPr>
            <a:spLocks noChangeArrowheads="1"/>
          </p:cNvSpPr>
          <p:nvPr/>
        </p:nvSpPr>
        <p:spPr bwMode="auto">
          <a:xfrm>
            <a:off x="762000" y="3663950"/>
            <a:ext cx="2624138" cy="3048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57049" name="Rectangle 25"/>
          <p:cNvSpPr>
            <a:spLocks noChangeArrowheads="1"/>
          </p:cNvSpPr>
          <p:nvPr/>
        </p:nvSpPr>
        <p:spPr bwMode="auto">
          <a:xfrm>
            <a:off x="533400" y="1808163"/>
            <a:ext cx="3124200" cy="3048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57052" name="Text Box 28"/>
          <p:cNvSpPr txBox="1">
            <a:spLocks noChangeArrowheads="1"/>
          </p:cNvSpPr>
          <p:nvPr/>
        </p:nvSpPr>
        <p:spPr bwMode="auto">
          <a:xfrm>
            <a:off x="695325" y="763588"/>
            <a:ext cx="807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Do you see the problem?</a:t>
            </a:r>
          </a:p>
        </p:txBody>
      </p:sp>
      <p:sp>
        <p:nvSpPr>
          <p:cNvPr id="257053" name="Line 29"/>
          <p:cNvSpPr>
            <a:spLocks noChangeShapeType="1"/>
          </p:cNvSpPr>
          <p:nvPr/>
        </p:nvSpPr>
        <p:spPr bwMode="auto">
          <a:xfrm flipH="1" flipV="1">
            <a:off x="2328863" y="2090738"/>
            <a:ext cx="109537" cy="1584325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57054" name="Line 30"/>
          <p:cNvSpPr>
            <a:spLocks noChangeShapeType="1"/>
          </p:cNvSpPr>
          <p:nvPr/>
        </p:nvSpPr>
        <p:spPr bwMode="auto">
          <a:xfrm flipH="1" flipV="1">
            <a:off x="7053263" y="2082800"/>
            <a:ext cx="109537" cy="1584325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A46C31-615A-1A43-A4FC-FC8495EE8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9A66A-A831-402B-99BF-DE65209467CE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7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7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7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7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7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7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57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57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57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7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7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7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7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7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7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57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57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57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57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57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57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57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57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257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257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57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57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57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57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57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257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257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257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257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257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257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050" grpId="0"/>
      <p:bldP spid="257050" grpId="1"/>
      <p:bldP spid="257040" grpId="0"/>
      <p:bldP spid="257040" grpId="1"/>
      <p:bldP spid="257045" grpId="0"/>
      <p:bldP spid="257045" grpId="1"/>
      <p:bldP spid="257027" grpId="0"/>
      <p:bldP spid="257027" grpId="1"/>
      <p:bldP spid="257043" grpId="0" animBg="1"/>
      <p:bldP spid="257043" grpId="1" animBg="1"/>
      <p:bldP spid="257043" grpId="2" animBg="1"/>
      <p:bldP spid="257043" grpId="3" animBg="1"/>
      <p:bldP spid="257044" grpId="0" animBg="1"/>
      <p:bldP spid="257044" grpId="1" animBg="1"/>
      <p:bldP spid="257046" grpId="0" animBg="1"/>
      <p:bldP spid="257046" grpId="1" animBg="1"/>
      <p:bldP spid="257046" grpId="2" animBg="1"/>
      <p:bldP spid="257046" grpId="3" animBg="1"/>
      <p:bldP spid="257049" grpId="0" animBg="1"/>
      <p:bldP spid="257049" grpId="1" animBg="1"/>
      <p:bldP spid="257052" grpId="0"/>
      <p:bldP spid="257052" grpId="1"/>
      <p:bldP spid="257053" grpId="0" animBg="1"/>
      <p:bldP spid="257053" grpId="1" animBg="1"/>
      <p:bldP spid="257054" grpId="0" animBg="1"/>
      <p:bldP spid="257054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22" name="Rectangle 6"/>
          <p:cNvSpPr>
            <a:spLocks noGrp="1" noChangeArrowheads="1"/>
          </p:cNvSpPr>
          <p:nvPr>
            <p:ph type="title"/>
          </p:nvPr>
        </p:nvSpPr>
        <p:spPr>
          <a:xfrm>
            <a:off x="76200" y="-288925"/>
            <a:ext cx="8839200" cy="1143000"/>
          </a:xfrm>
        </p:spPr>
        <p:txBody>
          <a:bodyPr/>
          <a:lstStyle/>
          <a:p>
            <a:r>
              <a:rPr lang="en-US" sz="3600"/>
              <a:t>Last Topic: Self-referential Classes</a:t>
            </a:r>
          </a:p>
        </p:txBody>
      </p:sp>
      <p:grpSp>
        <p:nvGrpSpPr>
          <p:cNvPr id="290823" name="Group 7"/>
          <p:cNvGrpSpPr>
            <a:grpSpLocks/>
          </p:cNvGrpSpPr>
          <p:nvPr/>
        </p:nvGrpSpPr>
        <p:grpSpPr bwMode="auto">
          <a:xfrm>
            <a:off x="4791075" y="804863"/>
            <a:ext cx="4191000" cy="2949575"/>
            <a:chOff x="3803" y="554"/>
            <a:chExt cx="1823" cy="1858"/>
          </a:xfrm>
        </p:grpSpPr>
        <p:sp>
          <p:nvSpPr>
            <p:cNvPr id="290824" name="Text Box 8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60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  ...</a:t>
              </a:r>
              <a:endParaRPr lang="en-US" sz="1600" b="1">
                <a:solidFill>
                  <a:srgbClr val="800000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ClassRoom *m_myRoom;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90825" name="Text Box 9"/>
            <p:cNvSpPr txBox="1">
              <a:spLocks noChangeArrowheads="1"/>
            </p:cNvSpPr>
            <p:nvPr/>
          </p:nvSpPr>
          <p:spPr bwMode="auto">
            <a:xfrm>
              <a:off x="3803" y="554"/>
              <a:ext cx="6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Student.h</a:t>
              </a:r>
            </a:p>
          </p:txBody>
        </p:sp>
      </p:grpSp>
      <p:grpSp>
        <p:nvGrpSpPr>
          <p:cNvPr id="290826" name="Group 10"/>
          <p:cNvGrpSpPr>
            <a:grpSpLocks/>
          </p:cNvGrpSpPr>
          <p:nvPr/>
        </p:nvGrpSpPr>
        <p:grpSpPr bwMode="auto">
          <a:xfrm>
            <a:off x="4883150" y="3827463"/>
            <a:ext cx="4114800" cy="2857500"/>
            <a:chOff x="3803" y="554"/>
            <a:chExt cx="1823" cy="1800"/>
          </a:xfrm>
        </p:grpSpPr>
        <p:sp>
          <p:nvSpPr>
            <p:cNvPr id="290827" name="Text Box 11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546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...</a:t>
              </a: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  <a:endParaRPr lang="en-US" sz="1600" b="1">
                <a:solidFill>
                  <a:srgbClr val="0000CC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Student m_studs[100];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90828" name="Text Box 12"/>
            <p:cNvSpPr txBox="1">
              <a:spLocks noChangeArrowheads="1"/>
            </p:cNvSpPr>
            <p:nvPr/>
          </p:nvSpPr>
          <p:spPr bwMode="auto">
            <a:xfrm>
              <a:off x="3803" y="554"/>
              <a:ext cx="8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ClassRoom.h</a:t>
              </a:r>
            </a:p>
          </p:txBody>
        </p:sp>
      </p:grpSp>
      <p:grpSp>
        <p:nvGrpSpPr>
          <p:cNvPr id="290829" name="Group 13"/>
          <p:cNvGrpSpPr>
            <a:grpSpLocks/>
          </p:cNvGrpSpPr>
          <p:nvPr/>
        </p:nvGrpSpPr>
        <p:grpSpPr bwMode="auto">
          <a:xfrm>
            <a:off x="381000" y="600075"/>
            <a:ext cx="4191000" cy="6380163"/>
            <a:chOff x="3803" y="554"/>
            <a:chExt cx="1823" cy="3936"/>
          </a:xfrm>
        </p:grpSpPr>
        <p:sp>
          <p:nvSpPr>
            <p:cNvPr id="290830" name="Text Box 14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368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 dirty="0">
                  <a:latin typeface="Courier New" pitchFamily="49" charset="0"/>
                </a:rPr>
                <a:t> </a:t>
              </a: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endParaRPr lang="en-US" sz="1600" b="1" dirty="0">
                <a:latin typeface="Courier New" pitchFamily="49" charset="0"/>
              </a:endParaRPr>
            </a:p>
            <a:p>
              <a:r>
                <a:rPr lang="en-US" sz="1600" b="1" dirty="0" err="1">
                  <a:latin typeface="Courier New" pitchFamily="49" charset="0"/>
                </a:rPr>
                <a:t>int</a:t>
              </a:r>
              <a:r>
                <a:rPr lang="en-US" sz="1600" b="1" dirty="0">
                  <a:latin typeface="Courier New" pitchFamily="49" charset="0"/>
                </a:rPr>
                <a:t> main()</a:t>
              </a:r>
            </a:p>
            <a:p>
              <a:r>
                <a:rPr lang="en-US" sz="1600" b="1" dirty="0">
                  <a:latin typeface="Courier New" pitchFamily="49" charset="0"/>
                </a:rPr>
                <a:t>{</a:t>
              </a:r>
            </a:p>
            <a:p>
              <a:r>
                <a:rPr lang="en-US" sz="1600" b="1" dirty="0">
                  <a:latin typeface="Courier New" pitchFamily="49" charset="0"/>
                </a:rPr>
                <a:t>   Student </a:t>
              </a:r>
              <a:r>
                <a:rPr lang="en-US" sz="1600" b="1" dirty="0" err="1">
                  <a:latin typeface="Courier New" pitchFamily="49" charset="0"/>
                </a:rPr>
                <a:t>david</a:t>
              </a:r>
              <a:r>
                <a:rPr lang="en-US" sz="1600" b="1" dirty="0">
                  <a:latin typeface="Courier New" pitchFamily="49" charset="0"/>
                </a:rPr>
                <a:t>;</a:t>
              </a:r>
            </a:p>
            <a:p>
              <a:r>
                <a:rPr lang="en-US" sz="1600" b="1" dirty="0">
                  <a:latin typeface="Courier New" pitchFamily="49" charset="0"/>
                </a:rPr>
                <a:t>   …</a:t>
              </a:r>
            </a:p>
            <a:p>
              <a:r>
                <a:rPr lang="en-US" sz="1600" b="1" dirty="0">
                  <a:latin typeface="Courier New" pitchFamily="49" charset="0"/>
                </a:rPr>
                <a:t>}</a:t>
              </a:r>
            </a:p>
            <a:p>
              <a:endParaRPr lang="en-US" sz="1600" b="1" dirty="0">
                <a:latin typeface="Courier New" pitchFamily="49" charset="0"/>
              </a:endParaRPr>
            </a:p>
          </p:txBody>
        </p:sp>
        <p:sp>
          <p:nvSpPr>
            <p:cNvPr id="290831" name="Text Box 15"/>
            <p:cNvSpPr txBox="1">
              <a:spLocks noChangeArrowheads="1"/>
            </p:cNvSpPr>
            <p:nvPr/>
          </p:nvSpPr>
          <p:spPr bwMode="auto">
            <a:xfrm>
              <a:off x="3803" y="554"/>
              <a:ext cx="601" cy="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main.cpp</a:t>
              </a:r>
            </a:p>
          </p:txBody>
        </p:sp>
      </p:grpSp>
      <p:sp>
        <p:nvSpPr>
          <p:cNvPr id="290845" name="Rectangle 29"/>
          <p:cNvSpPr>
            <a:spLocks noChangeArrowheads="1"/>
          </p:cNvSpPr>
          <p:nvPr/>
        </p:nvSpPr>
        <p:spPr bwMode="auto">
          <a:xfrm>
            <a:off x="541338" y="5402263"/>
            <a:ext cx="3708400" cy="1244600"/>
          </a:xfrm>
          <a:prstGeom prst="rect">
            <a:avLst/>
          </a:prstGeom>
          <a:solidFill>
            <a:srgbClr val="FFEE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90840" name="Rectangle 24"/>
          <p:cNvSpPr>
            <a:spLocks noChangeArrowheads="1"/>
          </p:cNvSpPr>
          <p:nvPr/>
        </p:nvSpPr>
        <p:spPr bwMode="auto">
          <a:xfrm>
            <a:off x="473075" y="1030288"/>
            <a:ext cx="26289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#include “</a:t>
            </a:r>
            <a:r>
              <a:rPr lang="en-US" sz="1600" b="1">
                <a:solidFill>
                  <a:srgbClr val="006666"/>
                </a:solidFill>
                <a:latin typeface="Courier New" pitchFamily="49" charset="0"/>
              </a:rPr>
              <a:t>Student.h</a:t>
            </a:r>
            <a:r>
              <a:rPr lang="en-US" sz="1600" b="1">
                <a:latin typeface="Courier New" pitchFamily="49" charset="0"/>
              </a:rPr>
              <a:t>”</a:t>
            </a:r>
          </a:p>
        </p:txBody>
      </p:sp>
      <p:sp>
        <p:nvSpPr>
          <p:cNvPr id="290841" name="Rectangle 25"/>
          <p:cNvSpPr>
            <a:spLocks noChangeArrowheads="1"/>
          </p:cNvSpPr>
          <p:nvPr/>
        </p:nvSpPr>
        <p:spPr bwMode="auto">
          <a:xfrm>
            <a:off x="4879975" y="1217613"/>
            <a:ext cx="4572000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 </a:t>
            </a:r>
          </a:p>
          <a:p>
            <a:endParaRPr lang="en-US" sz="1600" b="1">
              <a:latin typeface="Courier New" pitchFamily="49" charset="0"/>
            </a:endParaRPr>
          </a:p>
          <a:p>
            <a:r>
              <a:rPr lang="en-US" sz="1600" b="1">
                <a:latin typeface="Courier New" pitchFamily="49" charset="0"/>
              </a:rPr>
              <a:t>class </a:t>
            </a:r>
            <a:r>
              <a:rPr lang="en-US" sz="1600" b="1">
                <a:solidFill>
                  <a:schemeClr val="accent2"/>
                </a:solidFill>
                <a:latin typeface="Courier New" pitchFamily="49" charset="0"/>
              </a:rPr>
              <a:t>Student</a:t>
            </a:r>
          </a:p>
          <a:p>
            <a:r>
              <a:rPr lang="en-US" sz="1600" b="1">
                <a:latin typeface="Courier New" pitchFamily="49" charset="0"/>
              </a:rPr>
              <a:t>{</a:t>
            </a:r>
          </a:p>
          <a:p>
            <a:r>
              <a:rPr lang="en-US" sz="1600" b="1">
                <a:latin typeface="Courier New" pitchFamily="49" charset="0"/>
              </a:rPr>
              <a:t>public:</a:t>
            </a:r>
          </a:p>
          <a:p>
            <a:r>
              <a:rPr lang="en-US" sz="1600" b="1">
                <a:latin typeface="Courier New" pitchFamily="49" charset="0"/>
              </a:rPr>
              <a:t>   ...</a:t>
            </a:r>
            <a:endParaRPr lang="en-US" sz="1600" b="1">
              <a:solidFill>
                <a:srgbClr val="800000"/>
              </a:solidFill>
              <a:latin typeface="Courier New" pitchFamily="49" charset="0"/>
            </a:endParaRPr>
          </a:p>
          <a:p>
            <a:r>
              <a:rPr lang="en-US" sz="1600" b="1">
                <a:latin typeface="Courier New" pitchFamily="49" charset="0"/>
              </a:rPr>
              <a:t> </a:t>
            </a:r>
          </a:p>
          <a:p>
            <a:r>
              <a:rPr lang="en-US" sz="1600" b="1">
                <a:latin typeface="Courier New" pitchFamily="49" charset="0"/>
              </a:rPr>
              <a:t>private:</a:t>
            </a:r>
          </a:p>
          <a:p>
            <a:r>
              <a:rPr lang="en-US" sz="1600" b="1">
                <a:latin typeface="Courier New" pitchFamily="49" charset="0"/>
              </a:rPr>
              <a:t>  ClassRoom *m_myRoom;</a:t>
            </a:r>
          </a:p>
          <a:p>
            <a:r>
              <a:rPr lang="en-US" sz="1600" b="1">
                <a:latin typeface="Courier New" pitchFamily="49" charset="0"/>
              </a:rPr>
              <a:t>};</a:t>
            </a:r>
          </a:p>
        </p:txBody>
      </p:sp>
      <p:sp>
        <p:nvSpPr>
          <p:cNvPr id="290842" name="Rectangle 26"/>
          <p:cNvSpPr>
            <a:spLocks noChangeArrowheads="1"/>
          </p:cNvSpPr>
          <p:nvPr/>
        </p:nvSpPr>
        <p:spPr bwMode="auto">
          <a:xfrm>
            <a:off x="4878388" y="1219200"/>
            <a:ext cx="4572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#include “</a:t>
            </a:r>
            <a:r>
              <a:rPr lang="en-US" sz="1600" b="1">
                <a:solidFill>
                  <a:srgbClr val="006666"/>
                </a:solidFill>
                <a:latin typeface="Courier New" pitchFamily="49" charset="0"/>
              </a:rPr>
              <a:t>ClassRoom.h</a:t>
            </a:r>
            <a:r>
              <a:rPr lang="en-US" sz="1600" b="1">
                <a:latin typeface="Courier New" pitchFamily="49" charset="0"/>
              </a:rPr>
              <a:t>”</a:t>
            </a:r>
          </a:p>
        </p:txBody>
      </p:sp>
      <p:sp>
        <p:nvSpPr>
          <p:cNvPr id="290843" name="Rectangle 27"/>
          <p:cNvSpPr>
            <a:spLocks noChangeArrowheads="1"/>
          </p:cNvSpPr>
          <p:nvPr/>
        </p:nvSpPr>
        <p:spPr bwMode="auto">
          <a:xfrm>
            <a:off x="4967288" y="4241800"/>
            <a:ext cx="4572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#include “</a:t>
            </a:r>
            <a:r>
              <a:rPr lang="en-US" sz="1600" b="1">
                <a:solidFill>
                  <a:schemeClr val="accent2"/>
                </a:solidFill>
                <a:latin typeface="Courier New" pitchFamily="49" charset="0"/>
              </a:rPr>
              <a:t>Student.h</a:t>
            </a:r>
            <a:r>
              <a:rPr lang="en-US" sz="1600" b="1">
                <a:latin typeface="Courier New" pitchFamily="49" charset="0"/>
              </a:rPr>
              <a:t>”</a:t>
            </a:r>
          </a:p>
        </p:txBody>
      </p:sp>
      <p:sp>
        <p:nvSpPr>
          <p:cNvPr id="290844" name="Rectangle 28"/>
          <p:cNvSpPr>
            <a:spLocks noChangeArrowheads="1"/>
          </p:cNvSpPr>
          <p:nvPr/>
        </p:nvSpPr>
        <p:spPr bwMode="auto">
          <a:xfrm>
            <a:off x="4970463" y="4627563"/>
            <a:ext cx="4572000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class </a:t>
            </a:r>
            <a:r>
              <a:rPr lang="en-US" sz="1600" b="1">
                <a:solidFill>
                  <a:srgbClr val="006666"/>
                </a:solidFill>
                <a:latin typeface="Courier New" pitchFamily="49" charset="0"/>
              </a:rPr>
              <a:t>ClassRoom</a:t>
            </a:r>
          </a:p>
          <a:p>
            <a:r>
              <a:rPr lang="en-US" sz="1600" b="1">
                <a:latin typeface="Courier New" pitchFamily="49" charset="0"/>
              </a:rPr>
              <a:t>{</a:t>
            </a:r>
          </a:p>
          <a:p>
            <a:r>
              <a:rPr lang="en-US" sz="1600" b="1">
                <a:latin typeface="Courier New" pitchFamily="49" charset="0"/>
              </a:rPr>
              <a:t>public:</a:t>
            </a:r>
          </a:p>
          <a:p>
            <a:r>
              <a:rPr lang="en-US" sz="1600" b="1">
                <a:latin typeface="Courier New" pitchFamily="49" charset="0"/>
              </a:rPr>
              <a:t> ...</a:t>
            </a:r>
          </a:p>
          <a:p>
            <a:r>
              <a:rPr lang="en-US" sz="1600" b="1">
                <a:latin typeface="Courier New" pitchFamily="49" charset="0"/>
              </a:rPr>
              <a:t> </a:t>
            </a:r>
            <a:endParaRPr lang="en-US" sz="1600" b="1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600" b="1">
                <a:latin typeface="Courier New" pitchFamily="49" charset="0"/>
              </a:rPr>
              <a:t>private:</a:t>
            </a:r>
          </a:p>
          <a:p>
            <a:r>
              <a:rPr lang="en-US" sz="1600" b="1">
                <a:latin typeface="Courier New" pitchFamily="49" charset="0"/>
              </a:rPr>
              <a:t>   Student m_studs[100];</a:t>
            </a:r>
          </a:p>
          <a:p>
            <a:r>
              <a:rPr lang="en-US" sz="1600" b="1">
                <a:latin typeface="Courier New" pitchFamily="49" charset="0"/>
              </a:rPr>
              <a:t>};</a:t>
            </a:r>
          </a:p>
        </p:txBody>
      </p:sp>
      <p:sp>
        <p:nvSpPr>
          <p:cNvPr id="290848" name="Rectangle 32"/>
          <p:cNvSpPr>
            <a:spLocks noChangeArrowheads="1"/>
          </p:cNvSpPr>
          <p:nvPr/>
        </p:nvSpPr>
        <p:spPr bwMode="auto">
          <a:xfrm>
            <a:off x="4878388" y="1216025"/>
            <a:ext cx="4572000" cy="253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 </a:t>
            </a:r>
          </a:p>
          <a:p>
            <a:endParaRPr lang="en-US" sz="1600" b="1">
              <a:latin typeface="Courier New" pitchFamily="49" charset="0"/>
            </a:endParaRPr>
          </a:p>
          <a:p>
            <a:r>
              <a:rPr lang="en-US" sz="1600" b="1">
                <a:latin typeface="Courier New" pitchFamily="49" charset="0"/>
              </a:rPr>
              <a:t>class </a:t>
            </a:r>
            <a:r>
              <a:rPr lang="en-US" sz="1600" b="1">
                <a:solidFill>
                  <a:schemeClr val="accent2"/>
                </a:solidFill>
                <a:latin typeface="Courier New" pitchFamily="49" charset="0"/>
              </a:rPr>
              <a:t>Student</a:t>
            </a:r>
          </a:p>
          <a:p>
            <a:r>
              <a:rPr lang="en-US" sz="1600" b="1">
                <a:latin typeface="Courier New" pitchFamily="49" charset="0"/>
              </a:rPr>
              <a:t>{</a:t>
            </a:r>
          </a:p>
          <a:p>
            <a:r>
              <a:rPr lang="en-US" sz="1600" b="1">
                <a:latin typeface="Courier New" pitchFamily="49" charset="0"/>
              </a:rPr>
              <a:t>public:</a:t>
            </a:r>
          </a:p>
          <a:p>
            <a:r>
              <a:rPr lang="en-US" sz="1600" b="1">
                <a:latin typeface="Courier New" pitchFamily="49" charset="0"/>
              </a:rPr>
              <a:t>   ...</a:t>
            </a:r>
            <a:endParaRPr lang="en-US" sz="1600" b="1">
              <a:solidFill>
                <a:srgbClr val="800000"/>
              </a:solidFill>
              <a:latin typeface="Courier New" pitchFamily="49" charset="0"/>
            </a:endParaRPr>
          </a:p>
          <a:p>
            <a:r>
              <a:rPr lang="en-US" sz="1600" b="1">
                <a:latin typeface="Courier New" pitchFamily="49" charset="0"/>
              </a:rPr>
              <a:t> </a:t>
            </a:r>
          </a:p>
          <a:p>
            <a:r>
              <a:rPr lang="en-US" sz="1600" b="1">
                <a:latin typeface="Courier New" pitchFamily="49" charset="0"/>
              </a:rPr>
              <a:t>private:</a:t>
            </a:r>
          </a:p>
          <a:p>
            <a:r>
              <a:rPr lang="en-US" sz="1600" b="1">
                <a:latin typeface="Courier New" pitchFamily="49" charset="0"/>
              </a:rPr>
              <a:t>  ClassRoom *m_myRoom;</a:t>
            </a:r>
          </a:p>
          <a:p>
            <a:r>
              <a:rPr lang="en-US" sz="1600" b="1">
                <a:latin typeface="Courier New" pitchFamily="49" charset="0"/>
              </a:rPr>
              <a:t>};</a:t>
            </a:r>
          </a:p>
        </p:txBody>
      </p:sp>
      <p:sp>
        <p:nvSpPr>
          <p:cNvPr id="290849" name="Rectangle 33"/>
          <p:cNvSpPr>
            <a:spLocks noChangeArrowheads="1"/>
          </p:cNvSpPr>
          <p:nvPr/>
        </p:nvSpPr>
        <p:spPr bwMode="auto">
          <a:xfrm>
            <a:off x="4876800" y="1217613"/>
            <a:ext cx="4572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600" b="1">
                <a:latin typeface="Courier New" pitchFamily="49" charset="0"/>
              </a:rPr>
              <a:t>#include “</a:t>
            </a:r>
            <a:r>
              <a:rPr lang="en-US" sz="1600" b="1">
                <a:solidFill>
                  <a:srgbClr val="006666"/>
                </a:solidFill>
                <a:latin typeface="Courier New" pitchFamily="49" charset="0"/>
              </a:rPr>
              <a:t>ClassRoom.h</a:t>
            </a:r>
            <a:r>
              <a:rPr lang="en-US" sz="1600" b="1">
                <a:latin typeface="Courier New" pitchFamily="49" charset="0"/>
              </a:rPr>
              <a:t>”</a:t>
            </a:r>
          </a:p>
        </p:txBody>
      </p:sp>
      <p:sp>
        <p:nvSpPr>
          <p:cNvPr id="290850" name="AutoShape 34"/>
          <p:cNvSpPr>
            <a:spLocks noChangeArrowheads="1"/>
          </p:cNvSpPr>
          <p:nvPr/>
        </p:nvSpPr>
        <p:spPr bwMode="auto">
          <a:xfrm>
            <a:off x="1992660" y="1766244"/>
            <a:ext cx="5453962" cy="3476327"/>
          </a:xfrm>
          <a:prstGeom prst="bevel">
            <a:avLst>
              <a:gd name="adj" fmla="val 125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endParaRPr lang="en-US" sz="1000" dirty="0"/>
          </a:p>
          <a:p>
            <a:pPr algn="ctr"/>
            <a:r>
              <a:rPr lang="en-US" sz="2400" dirty="0"/>
              <a:t>The compiler will keep </a:t>
            </a:r>
            <a:br>
              <a:rPr lang="en-US" sz="2400" dirty="0"/>
            </a:br>
            <a:r>
              <a:rPr lang="en-US" sz="2400" dirty="0"/>
              <a:t>going forever!!!!!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(oh, and adding Include Guards</a:t>
            </a:r>
            <a:br>
              <a:rPr lang="en-US" sz="2400" dirty="0"/>
            </a:br>
            <a:r>
              <a:rPr lang="en-US" sz="2400" dirty="0"/>
              <a:t>doesn’t solve the underlying</a:t>
            </a:r>
          </a:p>
          <a:p>
            <a:pPr algn="ctr"/>
            <a:r>
              <a:rPr lang="en-US" sz="2400" dirty="0"/>
              <a:t>problem either!)</a:t>
            </a:r>
          </a:p>
          <a:p>
            <a:pPr algn="ctr"/>
            <a:endParaRPr lang="en-US" sz="1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76D3E3-6A34-CB43-BAD0-6B471E1E8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9A66A-A831-402B-99BF-DE65209467CE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908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0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81481E-6 L -0.48889 -0.0270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908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44" y="-136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07407E-6 L -0.48698 -0.0629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908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58" y="-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2908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0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8698 -0.06296 L -0.48698 0.2134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908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81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48148E-6 L -0.49722 -0.4925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908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61" y="-2463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44444E-6 L -0.5007 -0.4678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908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35" y="-2340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0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8698 0.21366 L -0.48802 0.5162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908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511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688 -0.48981 L -0.49705 -0.2041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908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4282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2908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0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81481E-6 L -0.48889 -0.02708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908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44" y="-136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0.00648 L -0.4868 -0.06273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908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58" y="-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845" grpId="0" animBg="1"/>
      <p:bldP spid="290840" grpId="0"/>
      <p:bldP spid="290841" grpId="0"/>
      <p:bldP spid="290841" grpId="1"/>
      <p:bldP spid="290841" grpId="2"/>
      <p:bldP spid="290842" grpId="0"/>
      <p:bldP spid="290842" grpId="1"/>
      <p:bldP spid="290843" grpId="0"/>
      <p:bldP spid="290843" grpId="1"/>
      <p:bldP spid="290844" grpId="0"/>
      <p:bldP spid="290844" grpId="1"/>
      <p:bldP spid="290848" grpId="0"/>
      <p:bldP spid="290849" grpId="0"/>
      <p:bldP spid="29085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97" name="Text Box 25"/>
          <p:cNvSpPr txBox="1">
            <a:spLocks noChangeArrowheads="1"/>
          </p:cNvSpPr>
          <p:nvPr/>
        </p:nvSpPr>
        <p:spPr bwMode="auto">
          <a:xfrm>
            <a:off x="354013" y="49213"/>
            <a:ext cx="840898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So how do we solve this cyclical nightmare?</a:t>
            </a:r>
          </a:p>
        </p:txBody>
      </p:sp>
      <p:sp>
        <p:nvSpPr>
          <p:cNvPr id="259098" name="Text Box 26"/>
          <p:cNvSpPr txBox="1">
            <a:spLocks noChangeArrowheads="1"/>
          </p:cNvSpPr>
          <p:nvPr/>
        </p:nvSpPr>
        <p:spPr bwMode="auto">
          <a:xfrm>
            <a:off x="457200" y="762000"/>
            <a:ext cx="83058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Step #1:</a:t>
            </a:r>
            <a:r>
              <a:rPr lang="en-US"/>
              <a:t> </a:t>
            </a:r>
            <a:br>
              <a:rPr lang="en-US"/>
            </a:br>
            <a:r>
              <a:rPr lang="en-US"/>
              <a:t>Look at the two class definitions in your .h files.  At least one of them should NOT need the full #include.</a:t>
            </a:r>
          </a:p>
        </p:txBody>
      </p:sp>
      <p:sp>
        <p:nvSpPr>
          <p:cNvPr id="259099" name="Text Box 27"/>
          <p:cNvSpPr txBox="1">
            <a:spLocks noChangeArrowheads="1"/>
          </p:cNvSpPr>
          <p:nvPr/>
        </p:nvSpPr>
        <p:spPr bwMode="auto">
          <a:xfrm>
            <a:off x="457200" y="1905000"/>
            <a:ext cx="8305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Question: </a:t>
            </a:r>
            <a:br>
              <a:rPr lang="en-US">
                <a:solidFill>
                  <a:srgbClr val="0000CC"/>
                </a:solidFill>
              </a:rPr>
            </a:br>
            <a:r>
              <a:rPr lang="en-US"/>
              <a:t>Which of our two classes doesn’t need the full #include? Why?</a:t>
            </a:r>
          </a:p>
        </p:txBody>
      </p:sp>
      <p:grpSp>
        <p:nvGrpSpPr>
          <p:cNvPr id="259100" name="Group 28"/>
          <p:cNvGrpSpPr>
            <a:grpSpLocks/>
          </p:cNvGrpSpPr>
          <p:nvPr/>
        </p:nvGrpSpPr>
        <p:grpSpPr bwMode="auto">
          <a:xfrm>
            <a:off x="381000" y="3679825"/>
            <a:ext cx="4191000" cy="2949575"/>
            <a:chOff x="3803" y="554"/>
            <a:chExt cx="1823" cy="1858"/>
          </a:xfrm>
        </p:grpSpPr>
        <p:sp>
          <p:nvSpPr>
            <p:cNvPr id="259101" name="Text Box 29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604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  ... </a:t>
              </a:r>
              <a:endParaRPr lang="en-US" sz="1600" b="1">
                <a:solidFill>
                  <a:srgbClr val="800000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ClassRoom *m_myRoom;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59102" name="Text Box 30"/>
            <p:cNvSpPr txBox="1">
              <a:spLocks noChangeArrowheads="1"/>
            </p:cNvSpPr>
            <p:nvPr/>
          </p:nvSpPr>
          <p:spPr bwMode="auto">
            <a:xfrm>
              <a:off x="3803" y="554"/>
              <a:ext cx="6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Student.h</a:t>
              </a:r>
            </a:p>
          </p:txBody>
        </p:sp>
      </p:grpSp>
      <p:grpSp>
        <p:nvGrpSpPr>
          <p:cNvPr id="259103" name="Group 31"/>
          <p:cNvGrpSpPr>
            <a:grpSpLocks/>
          </p:cNvGrpSpPr>
          <p:nvPr/>
        </p:nvGrpSpPr>
        <p:grpSpPr bwMode="auto">
          <a:xfrm>
            <a:off x="4876800" y="3679825"/>
            <a:ext cx="4114800" cy="2857500"/>
            <a:chOff x="3803" y="554"/>
            <a:chExt cx="1823" cy="1800"/>
          </a:xfrm>
        </p:grpSpPr>
        <p:sp>
          <p:nvSpPr>
            <p:cNvPr id="259104" name="Text Box 32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546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  ...</a:t>
              </a: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  <a:endParaRPr lang="en-US" sz="1600" b="1">
                <a:solidFill>
                  <a:srgbClr val="0000CC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Student m_studs[100];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59105" name="Text Box 33"/>
            <p:cNvSpPr txBox="1">
              <a:spLocks noChangeArrowheads="1"/>
            </p:cNvSpPr>
            <p:nvPr/>
          </p:nvSpPr>
          <p:spPr bwMode="auto">
            <a:xfrm>
              <a:off x="3803" y="554"/>
              <a:ext cx="8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ClassRoom.h</a:t>
              </a:r>
            </a:p>
          </p:txBody>
        </p:sp>
      </p:grpSp>
      <p:sp>
        <p:nvSpPr>
          <p:cNvPr id="259106" name="AutoShape 34"/>
          <p:cNvSpPr>
            <a:spLocks noChangeArrowheads="1"/>
          </p:cNvSpPr>
          <p:nvPr/>
        </p:nvSpPr>
        <p:spPr bwMode="auto">
          <a:xfrm flipH="1">
            <a:off x="5562600" y="2514600"/>
            <a:ext cx="3429000" cy="1295400"/>
          </a:xfrm>
          <a:prstGeom prst="wedgeRoundRectCallout">
            <a:avLst>
              <a:gd name="adj1" fmla="val -3426"/>
              <a:gd name="adj2" fmla="val 220588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This class defines actual </a:t>
            </a:r>
            <a:r>
              <a:rPr lang="en-US" sz="1800">
                <a:solidFill>
                  <a:srgbClr val="0000CC"/>
                </a:solidFill>
              </a:rPr>
              <a:t>Student variables</a:t>
            </a:r>
            <a:r>
              <a:rPr lang="en-US" sz="1800"/>
              <a:t>… It therefore requires the full class definition to work!</a:t>
            </a:r>
          </a:p>
        </p:txBody>
      </p:sp>
      <p:sp>
        <p:nvSpPr>
          <p:cNvPr id="259108" name="AutoShape 36"/>
          <p:cNvSpPr>
            <a:spLocks noChangeArrowheads="1"/>
          </p:cNvSpPr>
          <p:nvPr/>
        </p:nvSpPr>
        <p:spPr bwMode="auto">
          <a:xfrm>
            <a:off x="1100138" y="2058988"/>
            <a:ext cx="4225925" cy="1827212"/>
          </a:xfrm>
          <a:prstGeom prst="wedgeRoundRectCallout">
            <a:avLst>
              <a:gd name="adj1" fmla="val -23366"/>
              <a:gd name="adj2" fmla="val 171981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This class </a:t>
            </a:r>
            <a:r>
              <a:rPr lang="en-US" sz="1800">
                <a:solidFill>
                  <a:srgbClr val="FF0000"/>
                </a:solidFill>
              </a:rPr>
              <a:t>JUST</a:t>
            </a:r>
            <a:r>
              <a:rPr lang="en-US" sz="2400"/>
              <a:t> </a:t>
            </a:r>
            <a:r>
              <a:rPr lang="en-US" sz="1800"/>
              <a:t>defines a </a:t>
            </a:r>
            <a:r>
              <a:rPr lang="en-US" sz="1800">
                <a:solidFill>
                  <a:srgbClr val="0000CC"/>
                </a:solidFill>
              </a:rPr>
              <a:t>pointer to a ClassRoom. </a:t>
            </a:r>
            <a:r>
              <a:rPr lang="en-US" sz="1800"/>
              <a:t>It does NOT hold a full ClassRoom variable and therefore doesn’t require the full class definition here!!!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687671-2B5C-F241-904C-AF7E3C7D5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9A66A-A831-402B-99BF-DE65209467CE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9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9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9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9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59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59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259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9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259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9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59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59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59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59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098" grpId="0"/>
      <p:bldP spid="259098" grpId="1"/>
      <p:bldP spid="259099" grpId="0"/>
      <p:bldP spid="259099" grpId="1"/>
      <p:bldP spid="259106" grpId="0" animBg="1"/>
      <p:bldP spid="259106" grpId="1" animBg="1"/>
      <p:bldP spid="259108" grpId="0" animBg="1"/>
      <p:bldP spid="25910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5" name="Text Box 3"/>
          <p:cNvSpPr txBox="1">
            <a:spLocks noChangeArrowheads="1"/>
          </p:cNvSpPr>
          <p:nvPr/>
        </p:nvSpPr>
        <p:spPr bwMode="auto">
          <a:xfrm>
            <a:off x="5410200" y="715614"/>
            <a:ext cx="3733800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900" dirty="0">
                <a:solidFill>
                  <a:schemeClr val="tx2"/>
                </a:solidFill>
              </a:rPr>
              <a:t>If you </a:t>
            </a:r>
            <a:r>
              <a:rPr lang="en-US" sz="1900" dirty="0">
                <a:solidFill>
                  <a:schemeClr val="accent2"/>
                </a:solidFill>
              </a:rPr>
              <a:t>don’t define</a:t>
            </a:r>
            <a:r>
              <a:rPr lang="en-US" sz="1900" dirty="0">
                <a:solidFill>
                  <a:schemeClr val="tx2"/>
                </a:solidFill>
              </a:rPr>
              <a:t> </a:t>
            </a:r>
            <a:r>
              <a:rPr lang="en-US" sz="1900" dirty="0">
                <a:solidFill>
                  <a:schemeClr val="accent2"/>
                </a:solidFill>
              </a:rPr>
              <a:t>any </a:t>
            </a:r>
            <a:r>
              <a:rPr lang="en-US" sz="1900" dirty="0">
                <a:solidFill>
                  <a:schemeClr val="tx2"/>
                </a:solidFill>
              </a:rPr>
              <a:t>constructors at all…</a:t>
            </a:r>
          </a:p>
        </p:txBody>
      </p:sp>
      <p:grpSp>
        <p:nvGrpSpPr>
          <p:cNvPr id="115721" name="Group 9"/>
          <p:cNvGrpSpPr>
            <a:grpSpLocks/>
          </p:cNvGrpSpPr>
          <p:nvPr/>
        </p:nvGrpSpPr>
        <p:grpSpPr bwMode="auto">
          <a:xfrm>
            <a:off x="5480843" y="4889827"/>
            <a:ext cx="3592513" cy="1879600"/>
            <a:chOff x="3456" y="1632"/>
            <a:chExt cx="2263" cy="1755"/>
          </a:xfrm>
        </p:grpSpPr>
        <p:sp>
          <p:nvSpPr>
            <p:cNvPr id="115722" name="Rectangle 10"/>
            <p:cNvSpPr>
              <a:spLocks noChangeArrowheads="1"/>
            </p:cNvSpPr>
            <p:nvPr/>
          </p:nvSpPr>
          <p:spPr bwMode="auto">
            <a:xfrm>
              <a:off x="3463" y="1671"/>
              <a:ext cx="2256" cy="1689"/>
            </a:xfrm>
            <a:prstGeom prst="rect">
              <a:avLst/>
            </a:prstGeom>
            <a:solidFill>
              <a:srgbClr val="CC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723" name="Rectangle 11"/>
            <p:cNvSpPr>
              <a:spLocks noChangeArrowheads="1"/>
            </p:cNvSpPr>
            <p:nvPr/>
          </p:nvSpPr>
          <p:spPr bwMode="auto">
            <a:xfrm>
              <a:off x="3456" y="1632"/>
              <a:ext cx="2208" cy="17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rgbClr val="CCFF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main()</a:t>
              </a:r>
              <a:br>
                <a:rPr lang="en-US" sz="1800" b="1" dirty="0">
                  <a:latin typeface="Courier New" pitchFamily="49" charset="0"/>
                  <a:cs typeface="Courier New" pitchFamily="49" charset="0"/>
                </a:rPr>
              </a:b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Gassy   carey;  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}</a:t>
              </a:r>
              <a:endParaRPr lang="en-US" sz="1800" dirty="0">
                <a:latin typeface="Courier New" pitchFamily="49" charset="0"/>
              </a:endParaRPr>
            </a:p>
          </p:txBody>
        </p:sp>
      </p:grpSp>
      <p:sp>
        <p:nvSpPr>
          <p:cNvPr id="115724" name="Text Box 12"/>
          <p:cNvSpPr txBox="1">
            <a:spLocks noChangeArrowheads="1"/>
          </p:cNvSpPr>
          <p:nvPr/>
        </p:nvSpPr>
        <p:spPr bwMode="auto">
          <a:xfrm>
            <a:off x="5511005" y="3367874"/>
            <a:ext cx="3595688" cy="96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>
                <a:solidFill>
                  <a:schemeClr val="tx2"/>
                </a:solidFill>
              </a:rPr>
              <a:t>But this default constructor won’t initialize your object’s </a:t>
            </a:r>
            <a:r>
              <a:rPr lang="en-US" sz="1900" dirty="0">
                <a:solidFill>
                  <a:srgbClr val="FF0000"/>
                </a:solidFill>
              </a:rPr>
              <a:t>primitive</a:t>
            </a:r>
            <a:r>
              <a:rPr lang="en-US" sz="1900" dirty="0">
                <a:solidFill>
                  <a:schemeClr val="tx2"/>
                </a:solidFill>
              </a:rPr>
              <a:t> member variables!</a:t>
            </a:r>
          </a:p>
        </p:txBody>
      </p:sp>
      <p:sp>
        <p:nvSpPr>
          <p:cNvPr id="115725" name="Text Box 13"/>
          <p:cNvSpPr txBox="1">
            <a:spLocks noChangeArrowheads="1"/>
          </p:cNvSpPr>
          <p:nvPr/>
        </p:nvSpPr>
        <p:spPr bwMode="auto">
          <a:xfrm>
            <a:off x="5633243" y="5974090"/>
            <a:ext cx="34227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chemeClr val="tx2"/>
                </a:solidFill>
              </a:rPr>
              <a:t>cout</a:t>
            </a:r>
            <a:r>
              <a:rPr lang="en-US" sz="1800" dirty="0">
                <a:solidFill>
                  <a:schemeClr val="tx2"/>
                </a:solidFill>
              </a:rPr>
              <a:t> &lt;&lt; </a:t>
            </a:r>
            <a:br>
              <a:rPr lang="en-US" sz="18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   </a:t>
            </a:r>
            <a:r>
              <a:rPr lang="en-US" sz="1800" dirty="0" err="1">
                <a:solidFill>
                  <a:schemeClr val="tx2"/>
                </a:solidFill>
              </a:rPr>
              <a:t>carey.getFartsPerHr</a:t>
            </a:r>
            <a:r>
              <a:rPr lang="en-US" sz="1800" dirty="0">
                <a:solidFill>
                  <a:schemeClr val="tx2"/>
                </a:solidFill>
              </a:rPr>
              <a:t>(); </a:t>
            </a:r>
            <a:r>
              <a:rPr lang="en-US" sz="1800" dirty="0">
                <a:solidFill>
                  <a:srgbClr val="FF0000"/>
                </a:solidFill>
              </a:rPr>
              <a:t>//??</a:t>
            </a:r>
          </a:p>
        </p:txBody>
      </p:sp>
      <p:sp>
        <p:nvSpPr>
          <p:cNvPr id="115727" name="Rectangle 15"/>
          <p:cNvSpPr>
            <a:spLocks noChangeArrowheads="1"/>
          </p:cNvSpPr>
          <p:nvPr/>
        </p:nvSpPr>
        <p:spPr bwMode="auto">
          <a:xfrm>
            <a:off x="123825" y="1016000"/>
            <a:ext cx="5305425" cy="5613400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Gassy 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5728" name="Rectangle 16"/>
          <p:cNvSpPr>
            <a:spLocks noChangeArrowheads="1"/>
          </p:cNvSpPr>
          <p:nvPr/>
        </p:nvSpPr>
        <p:spPr bwMode="auto">
          <a:xfrm>
            <a:off x="152400" y="1946275"/>
            <a:ext cx="4572000" cy="338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 int </a:t>
            </a:r>
            <a:r>
              <a:rPr lang="en-US" sz="1800" b="1" dirty="0" err="1">
                <a:latin typeface="Courier New" pitchFamily="49" charset="0"/>
              </a:rPr>
              <a:t>getFartsPerHr</a:t>
            </a:r>
            <a:r>
              <a:rPr lang="en-US" sz="1800" b="1" dirty="0">
                <a:latin typeface="Courier New" pitchFamily="49" charset="0"/>
              </a:rPr>
              <a:t>()</a:t>
            </a:r>
          </a:p>
          <a:p>
            <a:r>
              <a:rPr lang="en-US" sz="1800" b="1" dirty="0">
                <a:latin typeface="Courier New" pitchFamily="49" charset="0"/>
              </a:rPr>
              <a:t> {</a:t>
            </a:r>
          </a:p>
          <a:p>
            <a:r>
              <a:rPr lang="en-US" sz="1800" b="1" dirty="0">
                <a:latin typeface="Courier New" pitchFamily="49" charset="0"/>
              </a:rPr>
              <a:t>   if(</a:t>
            </a:r>
            <a:r>
              <a:rPr lang="en-US" sz="1800" b="1" dirty="0" err="1">
                <a:latin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</a:rPr>
              <a:t> == true) </a:t>
            </a:r>
          </a:p>
          <a:p>
            <a:r>
              <a:rPr lang="en-US" sz="1800" b="1" dirty="0">
                <a:latin typeface="Courier New" pitchFamily="49" charset="0"/>
              </a:rPr>
              <a:t>     return(100);   </a:t>
            </a:r>
          </a:p>
          <a:p>
            <a:r>
              <a:rPr lang="en-US" sz="1800" b="1" dirty="0">
                <a:latin typeface="Courier New" pitchFamily="49" charset="0"/>
              </a:rPr>
              <a:t>   return(3 * </a:t>
            </a:r>
            <a:r>
              <a:rPr lang="en-US" sz="1800" b="1" dirty="0" err="1">
                <a:latin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</a:rPr>
              <a:t>);</a:t>
            </a:r>
          </a:p>
          <a:p>
            <a:r>
              <a:rPr lang="en-US" sz="1800" b="1" dirty="0">
                <a:latin typeface="Courier New" pitchFamily="49" charset="0"/>
              </a:rPr>
              <a:t> }</a:t>
            </a:r>
          </a:p>
          <a:p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private:</a:t>
            </a:r>
          </a:p>
          <a:p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</a:rPr>
              <a:t>;</a:t>
            </a:r>
          </a:p>
          <a:p>
            <a:r>
              <a:rPr lang="en-US" sz="1800" b="1" dirty="0">
                <a:latin typeface="Courier New" pitchFamily="49" charset="0"/>
              </a:rPr>
              <a:t>  bool </a:t>
            </a:r>
            <a:r>
              <a:rPr lang="en-US" sz="1800" b="1" dirty="0" err="1">
                <a:latin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</a:rPr>
              <a:t>;</a:t>
            </a:r>
            <a:endParaRPr lang="en-US" sz="1800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};</a:t>
            </a:r>
            <a:endParaRPr lang="en-US" sz="1800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 </a:t>
            </a:r>
          </a:p>
        </p:txBody>
      </p:sp>
      <p:sp>
        <p:nvSpPr>
          <p:cNvPr id="115729" name="Rectangle 17"/>
          <p:cNvSpPr>
            <a:spLocks noChangeArrowheads="1"/>
          </p:cNvSpPr>
          <p:nvPr/>
        </p:nvSpPr>
        <p:spPr bwMode="auto">
          <a:xfrm>
            <a:off x="261767" y="1926886"/>
            <a:ext cx="5644179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Gassy() // generated by compiler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// I don’t </a:t>
            </a:r>
            <a:r>
              <a:rPr lang="en-US" sz="1800" b="1" dirty="0" err="1">
                <a:solidFill>
                  <a:srgbClr val="0000CC"/>
                </a:solidFill>
                <a:latin typeface="Courier New" pitchFamily="49" charset="0"/>
              </a:rPr>
              <a:t>init</a:t>
            </a:r>
            <a:r>
              <a:rPr lang="en-US" sz="1400" b="1" dirty="0">
                <a:solidFill>
                  <a:srgbClr val="0000CC"/>
                </a:solidFill>
                <a:latin typeface="Courier New" pitchFamily="49" charset="0"/>
              </a:rPr>
              <a:t> </a:t>
            </a: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primitive member</a:t>
            </a:r>
            <a:b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</a:br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  // variables… So be careful!!!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115732" name="Rectangle 20"/>
          <p:cNvSpPr>
            <a:spLocks noChangeArrowheads="1"/>
          </p:cNvSpPr>
          <p:nvPr/>
        </p:nvSpPr>
        <p:spPr bwMode="auto">
          <a:xfrm>
            <a:off x="5330757" y="1523173"/>
            <a:ext cx="3821974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/>
              <a:t> </a:t>
            </a:r>
            <a:r>
              <a:rPr lang="en-US" sz="1900" dirty="0">
                <a:solidFill>
                  <a:schemeClr val="tx2"/>
                </a:solidFill>
              </a:rPr>
              <a:t>Then C++ generates an </a:t>
            </a:r>
            <a:r>
              <a:rPr lang="en-US" sz="1900" dirty="0">
                <a:solidFill>
                  <a:srgbClr val="FF0000"/>
                </a:solidFill>
              </a:rPr>
              <a:t>implicit</a:t>
            </a:r>
            <a:r>
              <a:rPr lang="en-US" sz="1900" dirty="0">
                <a:solidFill>
                  <a:schemeClr val="tx2"/>
                </a:solidFill>
              </a:rPr>
              <a:t>, default constructor for you.</a:t>
            </a:r>
          </a:p>
        </p:txBody>
      </p:sp>
      <p:sp>
        <p:nvSpPr>
          <p:cNvPr id="13" name="Right Arrow 12"/>
          <p:cNvSpPr/>
          <p:nvPr/>
        </p:nvSpPr>
        <p:spPr bwMode="auto">
          <a:xfrm flipH="1">
            <a:off x="2519996" y="5248811"/>
            <a:ext cx="2890203" cy="1161633"/>
          </a:xfrm>
          <a:prstGeom prst="rightArrow">
            <a:avLst/>
          </a:prstGeom>
          <a:solidFill>
            <a:srgbClr val="97FFE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These variables will have random values!</a:t>
            </a:r>
          </a:p>
        </p:txBody>
      </p:sp>
      <p:sp>
        <p:nvSpPr>
          <p:cNvPr id="14" name="Rectangle 20"/>
          <p:cNvSpPr>
            <a:spLocks noChangeArrowheads="1"/>
          </p:cNvSpPr>
          <p:nvPr/>
        </p:nvSpPr>
        <p:spPr bwMode="auto">
          <a:xfrm>
            <a:off x="5511005" y="2429849"/>
            <a:ext cx="3595688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900" dirty="0"/>
              <a:t>Why would it do this? Well, we’ll see why in a bit. </a:t>
            </a:r>
            <a:r>
              <a:rPr lang="en-US" sz="1900" dirty="0">
                <a:sym typeface="Wingdings" pitchFamily="2" charset="2"/>
              </a:rPr>
              <a:t></a:t>
            </a:r>
            <a:endParaRPr lang="en-US" sz="1900" dirty="0">
              <a:solidFill>
                <a:schemeClr val="tx2"/>
              </a:solidFill>
            </a:endParaRP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5641974" y="4418519"/>
            <a:ext cx="359568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So be careful!</a:t>
            </a:r>
          </a:p>
        </p:txBody>
      </p:sp>
      <p:sp>
        <p:nvSpPr>
          <p:cNvPr id="16" name="AutoShape 17"/>
          <p:cNvSpPr>
            <a:spLocks noChangeArrowheads="1"/>
          </p:cNvSpPr>
          <p:nvPr/>
        </p:nvSpPr>
        <p:spPr bwMode="auto">
          <a:xfrm>
            <a:off x="4865687" y="4750926"/>
            <a:ext cx="2794417" cy="2076703"/>
          </a:xfrm>
          <a:prstGeom prst="wedgeRoundRectCallout">
            <a:avLst>
              <a:gd name="adj1" fmla="val -6521"/>
              <a:gd name="adj2" fmla="val -74308"/>
              <a:gd name="adj3" fmla="val 16667"/>
            </a:avLst>
          </a:prstGeom>
          <a:solidFill>
            <a:srgbClr val="FFEBF5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Primitive variables include native C++ types like </a:t>
            </a:r>
            <a:r>
              <a:rPr lang="en-US" sz="1800" dirty="0">
                <a:solidFill>
                  <a:srgbClr val="7030A0"/>
                </a:solidFill>
              </a:rPr>
              <a:t>int</a:t>
            </a:r>
            <a:r>
              <a:rPr lang="en-US" sz="1800" dirty="0">
                <a:solidFill>
                  <a:schemeClr val="tx2"/>
                </a:solidFill>
              </a:rPr>
              <a:t>, </a:t>
            </a:r>
            <a:r>
              <a:rPr lang="en-US" sz="1800" dirty="0">
                <a:solidFill>
                  <a:srgbClr val="7030A0"/>
                </a:solidFill>
              </a:rPr>
              <a:t>float</a:t>
            </a:r>
            <a:r>
              <a:rPr lang="en-US" sz="1800" dirty="0">
                <a:solidFill>
                  <a:schemeClr val="tx2"/>
                </a:solidFill>
              </a:rPr>
              <a:t>, </a:t>
            </a:r>
            <a:r>
              <a:rPr lang="en-US" sz="1800" dirty="0">
                <a:solidFill>
                  <a:srgbClr val="7030A0"/>
                </a:solidFill>
              </a:rPr>
              <a:t>double</a:t>
            </a:r>
            <a:r>
              <a:rPr lang="en-US" sz="1800" dirty="0">
                <a:solidFill>
                  <a:schemeClr val="tx2"/>
                </a:solidFill>
              </a:rPr>
              <a:t>, </a:t>
            </a:r>
            <a:r>
              <a:rPr lang="en-US" sz="1800" dirty="0">
                <a:solidFill>
                  <a:srgbClr val="7030A0"/>
                </a:solidFill>
              </a:rPr>
              <a:t>bool</a:t>
            </a:r>
            <a:r>
              <a:rPr lang="en-US" sz="1800" dirty="0">
                <a:solidFill>
                  <a:schemeClr val="tx2"/>
                </a:solidFill>
              </a:rPr>
              <a:t>, etc.</a:t>
            </a:r>
            <a:br>
              <a:rPr lang="en-US" sz="1800" dirty="0">
                <a:solidFill>
                  <a:schemeClr val="tx2"/>
                </a:solidFill>
              </a:rPr>
            </a:br>
            <a:br>
              <a:rPr lang="en-US" sz="1100" dirty="0">
                <a:solidFill>
                  <a:schemeClr val="tx2"/>
                </a:solidFill>
              </a:rPr>
            </a:br>
            <a:r>
              <a:rPr lang="en-US" sz="1800" dirty="0">
                <a:solidFill>
                  <a:schemeClr val="tx2"/>
                </a:solidFill>
              </a:rPr>
              <a:t>Non-primitives include </a:t>
            </a:r>
            <a:r>
              <a:rPr lang="en-US" sz="1800" dirty="0">
                <a:solidFill>
                  <a:srgbClr val="7030A0"/>
                </a:solidFill>
              </a:rPr>
              <a:t>string</a:t>
            </a:r>
            <a:r>
              <a:rPr lang="en-US" sz="1800" dirty="0">
                <a:solidFill>
                  <a:schemeClr val="tx2"/>
                </a:solidFill>
              </a:rPr>
              <a:t>, </a:t>
            </a:r>
            <a:r>
              <a:rPr lang="en-US" sz="1800" dirty="0">
                <a:solidFill>
                  <a:srgbClr val="7030A0"/>
                </a:solidFill>
              </a:rPr>
              <a:t>Gassy</a:t>
            </a:r>
            <a:r>
              <a:rPr lang="en-US" sz="1800" dirty="0">
                <a:solidFill>
                  <a:schemeClr val="tx2"/>
                </a:solidFill>
              </a:rPr>
              <a:t>, etc.</a:t>
            </a: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5FE795CE-28CF-4ABE-88E2-1271E2B96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-54115"/>
            <a:ext cx="53054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Constructor Basics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199935-865A-EF44-A8B1-6BC46C95A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9A66A-A831-402B-99BF-DE65209467C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16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96296E-6 L 3.33333E-6 0.2025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57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15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24" grpId="0"/>
      <p:bldP spid="115725" grpId="0"/>
      <p:bldP spid="115728" grpId="0"/>
      <p:bldP spid="115729" grpId="0"/>
      <p:bldP spid="13" grpId="0" animBg="1"/>
      <p:bldP spid="13" grpId="1" animBg="1"/>
      <p:bldP spid="15" grpId="0"/>
      <p:bldP spid="16" grpId="0" animBg="1"/>
      <p:bldP spid="16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149" name="Group 29"/>
          <p:cNvGrpSpPr>
            <a:grpSpLocks/>
          </p:cNvGrpSpPr>
          <p:nvPr/>
        </p:nvGrpSpPr>
        <p:grpSpPr bwMode="auto">
          <a:xfrm>
            <a:off x="381000" y="3679825"/>
            <a:ext cx="4191000" cy="2949575"/>
            <a:chOff x="3803" y="554"/>
            <a:chExt cx="1823" cy="1858"/>
          </a:xfrm>
        </p:grpSpPr>
        <p:sp>
          <p:nvSpPr>
            <p:cNvPr id="261150" name="Text Box 30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604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  ... </a:t>
              </a:r>
              <a:endParaRPr lang="en-US" sz="1600" b="1">
                <a:solidFill>
                  <a:srgbClr val="800000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ClassRoom *m_myRoom;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61151" name="Text Box 31"/>
            <p:cNvSpPr txBox="1">
              <a:spLocks noChangeArrowheads="1"/>
            </p:cNvSpPr>
            <p:nvPr/>
          </p:nvSpPr>
          <p:spPr bwMode="auto">
            <a:xfrm>
              <a:off x="3803" y="554"/>
              <a:ext cx="6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Student.h</a:t>
              </a:r>
            </a:p>
          </p:txBody>
        </p:sp>
      </p:grpSp>
      <p:sp>
        <p:nvSpPr>
          <p:cNvPr id="261122" name="Text Box 2"/>
          <p:cNvSpPr txBox="1">
            <a:spLocks noChangeArrowheads="1"/>
          </p:cNvSpPr>
          <p:nvPr/>
        </p:nvSpPr>
        <p:spPr bwMode="auto">
          <a:xfrm>
            <a:off x="354013" y="49213"/>
            <a:ext cx="840898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So how do we solve this cyclical nightmare?</a:t>
            </a:r>
          </a:p>
        </p:txBody>
      </p:sp>
      <p:sp>
        <p:nvSpPr>
          <p:cNvPr id="261123" name="Text Box 3"/>
          <p:cNvSpPr txBox="1">
            <a:spLocks noChangeArrowheads="1"/>
          </p:cNvSpPr>
          <p:nvPr/>
        </p:nvSpPr>
        <p:spPr bwMode="auto">
          <a:xfrm>
            <a:off x="457200" y="762000"/>
            <a:ext cx="83058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Step #2:</a:t>
            </a:r>
            <a:r>
              <a:rPr lang="en-US"/>
              <a:t> </a:t>
            </a:r>
            <a:br>
              <a:rPr lang="en-US"/>
            </a:br>
            <a:r>
              <a:rPr lang="en-US"/>
              <a:t>Take the class that does NOT require the full #include </a:t>
            </a:r>
            <a:br>
              <a:rPr lang="en-US"/>
            </a:br>
            <a:r>
              <a:rPr lang="en-US"/>
              <a:t>(forget the other one) and update its header file:</a:t>
            </a:r>
          </a:p>
        </p:txBody>
      </p:sp>
      <p:sp>
        <p:nvSpPr>
          <p:cNvPr id="261124" name="Text Box 4"/>
          <p:cNvSpPr txBox="1">
            <a:spLocks noChangeArrowheads="1"/>
          </p:cNvSpPr>
          <p:nvPr/>
        </p:nvSpPr>
        <p:spPr bwMode="auto">
          <a:xfrm>
            <a:off x="457200" y="1905000"/>
            <a:ext cx="83058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Replace the </a:t>
            </a:r>
            <a:r>
              <a:rPr lang="en-US">
                <a:solidFill>
                  <a:srgbClr val="FF0000"/>
                </a:solidFill>
              </a:rPr>
              <a:t>#include “XXXX.h” </a:t>
            </a:r>
            <a:r>
              <a:rPr lang="en-US">
                <a:solidFill>
                  <a:srgbClr val="0000CC"/>
                </a:solidFill>
              </a:rPr>
              <a:t>statement </a:t>
            </a:r>
            <a:br>
              <a:rPr lang="en-US">
                <a:solidFill>
                  <a:srgbClr val="0000CC"/>
                </a:solidFill>
              </a:rPr>
            </a:br>
            <a:r>
              <a:rPr lang="en-US">
                <a:solidFill>
                  <a:srgbClr val="0000CC"/>
                </a:solidFill>
              </a:rPr>
              <a:t>with the following: </a:t>
            </a:r>
            <a:r>
              <a:rPr lang="en-US">
                <a:solidFill>
                  <a:srgbClr val="FF0000"/>
                </a:solidFill>
              </a:rPr>
              <a:t>class YYY;</a:t>
            </a:r>
          </a:p>
          <a:p>
            <a:pPr algn="ctr"/>
            <a:r>
              <a:rPr lang="en-US">
                <a:solidFill>
                  <a:srgbClr val="0000CC"/>
                </a:solidFill>
              </a:rPr>
              <a:t>Where </a:t>
            </a:r>
            <a:r>
              <a:rPr lang="en-US">
                <a:solidFill>
                  <a:srgbClr val="FF0000"/>
                </a:solidFill>
              </a:rPr>
              <a:t>YYY </a:t>
            </a:r>
            <a:r>
              <a:rPr lang="en-US">
                <a:solidFill>
                  <a:srgbClr val="0000CC"/>
                </a:solidFill>
              </a:rPr>
              <a:t>is the other class name (e.g., </a:t>
            </a:r>
            <a:r>
              <a:rPr lang="en-US">
                <a:solidFill>
                  <a:srgbClr val="FF0000"/>
                </a:solidFill>
              </a:rPr>
              <a:t>ClassRoom</a:t>
            </a:r>
            <a:r>
              <a:rPr lang="en-US">
                <a:solidFill>
                  <a:srgbClr val="0000CC"/>
                </a:solidFill>
              </a:rPr>
              <a:t>).</a:t>
            </a:r>
            <a:endParaRPr lang="en-US"/>
          </a:p>
        </p:txBody>
      </p:sp>
      <p:sp>
        <p:nvSpPr>
          <p:cNvPr id="261134" name="Text Box 14"/>
          <p:cNvSpPr txBox="1">
            <a:spLocks noChangeArrowheads="1"/>
          </p:cNvSpPr>
          <p:nvPr/>
        </p:nvSpPr>
        <p:spPr bwMode="auto">
          <a:xfrm>
            <a:off x="533400" y="4114800"/>
            <a:ext cx="3124200" cy="366713"/>
          </a:xfrm>
          <a:prstGeom prst="rect">
            <a:avLst/>
          </a:prstGeom>
          <a:solidFill>
            <a:srgbClr val="FFF0E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1800" b="1">
              <a:latin typeface="Courier New" pitchFamily="49" charset="0"/>
            </a:endParaRPr>
          </a:p>
        </p:txBody>
      </p:sp>
      <p:sp>
        <p:nvSpPr>
          <p:cNvPr id="261137" name="Rectangle 17"/>
          <p:cNvSpPr>
            <a:spLocks noChangeArrowheads="1"/>
          </p:cNvSpPr>
          <p:nvPr/>
        </p:nvSpPr>
        <p:spPr bwMode="auto">
          <a:xfrm>
            <a:off x="473075" y="4090988"/>
            <a:ext cx="19415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FF0000"/>
                </a:solidFill>
              </a:rPr>
              <a:t>class ClassRoom;</a:t>
            </a:r>
          </a:p>
        </p:txBody>
      </p:sp>
      <p:sp>
        <p:nvSpPr>
          <p:cNvPr id="261138" name="Text Box 18"/>
          <p:cNvSpPr txBox="1">
            <a:spLocks noChangeArrowheads="1"/>
          </p:cNvSpPr>
          <p:nvPr/>
        </p:nvSpPr>
        <p:spPr bwMode="auto">
          <a:xfrm>
            <a:off x="5029200" y="3641725"/>
            <a:ext cx="3505200" cy="222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This line tells the compiler:</a:t>
            </a:r>
          </a:p>
          <a:p>
            <a:pPr algn="ctr"/>
            <a:endParaRPr lang="en-US">
              <a:solidFill>
                <a:srgbClr val="0000CC"/>
              </a:solidFill>
            </a:endParaRPr>
          </a:p>
          <a:p>
            <a:pPr algn="ctr"/>
            <a:r>
              <a:rPr lang="en-US"/>
              <a:t>“Hey Compiler, there’s another class called ‘ClassRoom’ but we’re not going to tell you exactly what it looks like just yet.”</a:t>
            </a:r>
          </a:p>
        </p:txBody>
      </p:sp>
      <p:grpSp>
        <p:nvGrpSpPr>
          <p:cNvPr id="261146" name="Group 26"/>
          <p:cNvGrpSpPr>
            <a:grpSpLocks/>
          </p:cNvGrpSpPr>
          <p:nvPr/>
        </p:nvGrpSpPr>
        <p:grpSpPr bwMode="auto">
          <a:xfrm>
            <a:off x="4876800" y="3679825"/>
            <a:ext cx="4114800" cy="2857500"/>
            <a:chOff x="3803" y="554"/>
            <a:chExt cx="1823" cy="1800"/>
          </a:xfrm>
        </p:grpSpPr>
        <p:sp>
          <p:nvSpPr>
            <p:cNvPr id="261147" name="Text Box 27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546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  ...</a:t>
              </a: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  <a:endParaRPr lang="en-US" sz="1600" b="1">
                <a:solidFill>
                  <a:srgbClr val="0000CC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Student m_studs[100];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61148" name="Text Box 28"/>
            <p:cNvSpPr txBox="1">
              <a:spLocks noChangeArrowheads="1"/>
            </p:cNvSpPr>
            <p:nvPr/>
          </p:nvSpPr>
          <p:spPr bwMode="auto">
            <a:xfrm>
              <a:off x="3803" y="554"/>
              <a:ext cx="8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ClassRoom.h</a:t>
              </a:r>
            </a:p>
          </p:txBody>
        </p:sp>
      </p:grpSp>
      <p:sp>
        <p:nvSpPr>
          <p:cNvPr id="261139" name="AutoShape 19"/>
          <p:cNvSpPr>
            <a:spLocks noChangeArrowheads="1"/>
          </p:cNvSpPr>
          <p:nvPr/>
        </p:nvSpPr>
        <p:spPr bwMode="auto">
          <a:xfrm flipH="1">
            <a:off x="4460875" y="3471863"/>
            <a:ext cx="4378325" cy="2852737"/>
          </a:xfrm>
          <a:prstGeom prst="wedgeRoundRectCallout">
            <a:avLst>
              <a:gd name="adj1" fmla="val -57329"/>
              <a:gd name="adj2" fmla="val 67861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accent2"/>
                </a:solidFill>
              </a:rPr>
              <a:t>The Compiler says:</a:t>
            </a:r>
          </a:p>
          <a:p>
            <a:pPr algn="ctr"/>
            <a:endParaRPr lang="en-US" sz="1000" dirty="0">
              <a:solidFill>
                <a:schemeClr val="accent2"/>
              </a:solidFill>
            </a:endParaRPr>
          </a:p>
          <a:p>
            <a:pPr algn="ctr"/>
            <a:r>
              <a:rPr lang="en-US" sz="1800" dirty="0"/>
              <a:t>“Alright </a:t>
            </a:r>
            <a:r>
              <a:rPr lang="en-US" sz="1800" dirty="0" err="1"/>
              <a:t>smartypants</a:t>
            </a:r>
            <a:r>
              <a:rPr lang="en-US" sz="1800" dirty="0"/>
              <a:t>, I’ll trust you.</a:t>
            </a:r>
            <a:br>
              <a:rPr lang="en-US" sz="1800" dirty="0"/>
            </a:br>
            <a:endParaRPr lang="en-US" sz="1000" dirty="0"/>
          </a:p>
          <a:p>
            <a:pPr algn="ctr"/>
            <a:r>
              <a:rPr lang="en-US" sz="1800" dirty="0"/>
              <a:t>  But if you won’t tell me about </a:t>
            </a:r>
            <a:r>
              <a:rPr lang="en-US" sz="1800" dirty="0" err="1"/>
              <a:t>ClassRoom’s</a:t>
            </a:r>
            <a:r>
              <a:rPr lang="en-US" sz="1800" dirty="0"/>
              <a:t> functions and variables</a:t>
            </a:r>
          </a:p>
          <a:p>
            <a:pPr algn="ctr"/>
            <a:br>
              <a:rPr lang="en-US" sz="1000" dirty="0"/>
            </a:br>
            <a:r>
              <a:rPr lang="en-US" sz="1800" dirty="0"/>
              <a:t> …then you can’t define any actual variables with it </a:t>
            </a:r>
            <a:br>
              <a:rPr lang="en-US" sz="1800" dirty="0"/>
            </a:br>
            <a:endParaRPr lang="en-US" sz="1000" dirty="0"/>
          </a:p>
          <a:p>
            <a:pPr algn="ctr"/>
            <a:r>
              <a:rPr lang="en-US" sz="1800" dirty="0"/>
              <a:t>or call any member functions on it.”</a:t>
            </a:r>
          </a:p>
        </p:txBody>
      </p:sp>
      <p:sp>
        <p:nvSpPr>
          <p:cNvPr id="261152" name="Rectangle 32"/>
          <p:cNvSpPr>
            <a:spLocks noChangeArrowheads="1"/>
          </p:cNvSpPr>
          <p:nvPr/>
        </p:nvSpPr>
        <p:spPr bwMode="auto">
          <a:xfrm>
            <a:off x="3248025" y="6018213"/>
            <a:ext cx="1139825" cy="366712"/>
          </a:xfrm>
          <a:prstGeom prst="rect">
            <a:avLst/>
          </a:prstGeom>
          <a:solidFill>
            <a:srgbClr val="FFEE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FF0000"/>
                </a:solidFill>
                <a:latin typeface="Courier New" pitchFamily="49" charset="0"/>
              </a:rPr>
              <a:t>, haha;</a:t>
            </a:r>
          </a:p>
        </p:txBody>
      </p:sp>
      <p:sp>
        <p:nvSpPr>
          <p:cNvPr id="261153" name="AutoShape 33"/>
          <p:cNvSpPr>
            <a:spLocks noChangeArrowheads="1"/>
          </p:cNvSpPr>
          <p:nvPr/>
        </p:nvSpPr>
        <p:spPr bwMode="auto">
          <a:xfrm flipH="1">
            <a:off x="1531938" y="3844925"/>
            <a:ext cx="4191000" cy="1566863"/>
          </a:xfrm>
          <a:prstGeom prst="wedgeRoundRectCallout">
            <a:avLst>
              <a:gd name="adj1" fmla="val 944"/>
              <a:gd name="adj2" fmla="val 93769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The Programmer says:</a:t>
            </a:r>
          </a:p>
          <a:p>
            <a:pPr algn="ctr"/>
            <a:endParaRPr lang="en-US" sz="1000">
              <a:solidFill>
                <a:schemeClr val="accent2"/>
              </a:solidFill>
            </a:endParaRPr>
          </a:p>
          <a:p>
            <a:pPr algn="ctr"/>
            <a:r>
              <a:rPr lang="en-US" sz="1800"/>
              <a:t>“I think I’ll have a little fun!  Let’s see what the compiler says if I define a full variable!”</a:t>
            </a:r>
          </a:p>
        </p:txBody>
      </p:sp>
      <p:sp>
        <p:nvSpPr>
          <p:cNvPr id="261154" name="AutoShape 34"/>
          <p:cNvSpPr>
            <a:spLocks noChangeArrowheads="1"/>
          </p:cNvSpPr>
          <p:nvPr/>
        </p:nvSpPr>
        <p:spPr bwMode="auto">
          <a:xfrm flipH="1">
            <a:off x="4538663" y="4038600"/>
            <a:ext cx="4191000" cy="1566863"/>
          </a:xfrm>
          <a:prstGeom prst="wedgeRoundRectCallout">
            <a:avLst>
              <a:gd name="adj1" fmla="val -60875"/>
              <a:gd name="adj2" fmla="val 129431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 dirty="0">
                <a:solidFill>
                  <a:schemeClr val="accent2"/>
                </a:solidFill>
              </a:rPr>
              <a:t>The Compiler replies:</a:t>
            </a:r>
          </a:p>
          <a:p>
            <a:pPr algn="ctr"/>
            <a:endParaRPr lang="en-US" sz="1000" dirty="0">
              <a:solidFill>
                <a:schemeClr val="accent2"/>
              </a:solidFill>
            </a:endParaRPr>
          </a:p>
          <a:p>
            <a:pPr algn="ctr"/>
            <a:r>
              <a:rPr lang="en-US" sz="1800" dirty="0"/>
              <a:t>“</a:t>
            </a:r>
            <a:r>
              <a:rPr lang="en-US" sz="1800" dirty="0" err="1"/>
              <a:t>Wanna</a:t>
            </a:r>
            <a:r>
              <a:rPr lang="en-US" sz="1800" dirty="0"/>
              <a:t> play nasty?  Ok. </a:t>
            </a:r>
            <a:br>
              <a:rPr lang="en-US" sz="1800" dirty="0"/>
            </a:br>
            <a:r>
              <a:rPr lang="en-US" sz="1800" dirty="0"/>
              <a:t>Here are 9000 </a:t>
            </a:r>
            <a:r>
              <a:rPr lang="en-US" sz="1800" dirty="0">
                <a:solidFill>
                  <a:srgbClr val="FF0000"/>
                </a:solidFill>
              </a:rPr>
              <a:t>SYNTAX ERRORS</a:t>
            </a:r>
            <a:br>
              <a:rPr lang="en-US" sz="1800" dirty="0">
                <a:solidFill>
                  <a:srgbClr val="FF0000"/>
                </a:solidFill>
              </a:rPr>
            </a:br>
            <a:r>
              <a:rPr lang="en-US" sz="1800" dirty="0"/>
              <a:t>for you to deal with!”</a:t>
            </a:r>
          </a:p>
        </p:txBody>
      </p:sp>
      <p:sp>
        <p:nvSpPr>
          <p:cNvPr id="261155" name="Text Box 35"/>
          <p:cNvSpPr txBox="1">
            <a:spLocks noChangeArrowheads="1"/>
          </p:cNvSpPr>
          <p:nvPr/>
        </p:nvSpPr>
        <p:spPr bwMode="auto">
          <a:xfrm>
            <a:off x="1541463" y="3629025"/>
            <a:ext cx="1955800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0">
                <a:solidFill>
                  <a:srgbClr val="FF0000"/>
                </a:solidFill>
                <a:latin typeface="Algerian" pitchFamily="82" charset="0"/>
              </a:rPr>
              <a:t>X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4E476B-CFF4-EA4E-AC01-09EA31F1E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9A66A-A831-402B-99BF-DE65209467CE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61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61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6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0"/>
                                        <p:tgtEl>
                                          <p:spTgt spid="26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611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6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6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6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6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6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6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6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6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6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6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611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6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26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61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26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61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61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61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261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123" grpId="0"/>
      <p:bldP spid="261123" grpId="1"/>
      <p:bldP spid="261124" grpId="0"/>
      <p:bldP spid="261124" grpId="1"/>
      <p:bldP spid="261134" grpId="0" animBg="1"/>
      <p:bldP spid="261137" grpId="0"/>
      <p:bldP spid="261138" grpId="0"/>
      <p:bldP spid="261138" grpId="1"/>
      <p:bldP spid="261139" grpId="0" uiExpand="1" build="p" animBg="1"/>
      <p:bldP spid="261139" grpId="1" build="allAtOnce" animBg="1"/>
      <p:bldP spid="261152" grpId="0" animBg="1"/>
      <p:bldP spid="261152" grpId="1" animBg="1"/>
      <p:bldP spid="261153" grpId="0" animBg="1"/>
      <p:bldP spid="261153" grpId="1" animBg="1"/>
      <p:bldP spid="261154" grpId="0" animBg="1"/>
      <p:bldP spid="261154" grpId="1" animBg="1"/>
      <p:bldP spid="261155" grpId="0"/>
      <p:bldP spid="261155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1" name="Text Box 3"/>
          <p:cNvSpPr txBox="1">
            <a:spLocks noChangeArrowheads="1"/>
          </p:cNvSpPr>
          <p:nvPr/>
        </p:nvSpPr>
        <p:spPr bwMode="auto">
          <a:xfrm>
            <a:off x="4876800" y="762000"/>
            <a:ext cx="388620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Step #3:</a:t>
            </a:r>
            <a:r>
              <a:rPr lang="en-US"/>
              <a:t> </a:t>
            </a:r>
            <a:br>
              <a:rPr lang="en-US"/>
            </a:br>
            <a:r>
              <a:rPr lang="en-US"/>
              <a:t>Almost done. Now update the CPP file for this class by #including the other header file normally.</a:t>
            </a:r>
          </a:p>
        </p:txBody>
      </p:sp>
      <p:sp>
        <p:nvSpPr>
          <p:cNvPr id="263170" name="Text Box 2"/>
          <p:cNvSpPr txBox="1">
            <a:spLocks noChangeArrowheads="1"/>
          </p:cNvSpPr>
          <p:nvPr/>
        </p:nvSpPr>
        <p:spPr bwMode="auto">
          <a:xfrm>
            <a:off x="354013" y="49213"/>
            <a:ext cx="840898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So how do we solve this cyclical nightmare?</a:t>
            </a:r>
          </a:p>
        </p:txBody>
      </p:sp>
      <p:grpSp>
        <p:nvGrpSpPr>
          <p:cNvPr id="263184" name="Group 16"/>
          <p:cNvGrpSpPr>
            <a:grpSpLocks/>
          </p:cNvGrpSpPr>
          <p:nvPr/>
        </p:nvGrpSpPr>
        <p:grpSpPr bwMode="auto">
          <a:xfrm>
            <a:off x="381000" y="3679825"/>
            <a:ext cx="4191000" cy="2917825"/>
            <a:chOff x="240" y="2318"/>
            <a:chExt cx="2640" cy="1838"/>
          </a:xfrm>
        </p:grpSpPr>
        <p:grpSp>
          <p:nvGrpSpPr>
            <p:cNvPr id="263173" name="Group 5"/>
            <p:cNvGrpSpPr>
              <a:grpSpLocks/>
            </p:cNvGrpSpPr>
            <p:nvPr/>
          </p:nvGrpSpPr>
          <p:grpSpPr bwMode="auto">
            <a:xfrm>
              <a:off x="240" y="2318"/>
              <a:ext cx="2640" cy="1838"/>
              <a:chOff x="3803" y="554"/>
              <a:chExt cx="1823" cy="1838"/>
            </a:xfrm>
          </p:grpSpPr>
          <p:sp>
            <p:nvSpPr>
              <p:cNvPr id="263174" name="Text Box 6"/>
              <p:cNvSpPr txBox="1">
                <a:spLocks noChangeArrowheads="1"/>
              </p:cNvSpPr>
              <p:nvPr/>
            </p:nvSpPr>
            <p:spPr bwMode="auto">
              <a:xfrm>
                <a:off x="3840" y="808"/>
                <a:ext cx="1786" cy="1584"/>
              </a:xfrm>
              <a:prstGeom prst="rect">
                <a:avLst/>
              </a:prstGeom>
              <a:solidFill>
                <a:srgbClr val="FFF0E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600" b="1">
                    <a:latin typeface="Courier New" pitchFamily="49" charset="0"/>
                  </a:rPr>
                  <a:t>#include “</a:t>
                </a:r>
                <a:r>
                  <a:rPr lang="en-US" sz="1600" b="1">
                    <a:solidFill>
                      <a:srgbClr val="006666"/>
                    </a:solidFill>
                    <a:latin typeface="Courier New" pitchFamily="49" charset="0"/>
                  </a:rPr>
                  <a:t>ClassRoom.h</a:t>
                </a:r>
                <a:r>
                  <a:rPr lang="en-US" sz="1600" b="1">
                    <a:latin typeface="Courier New" pitchFamily="49" charset="0"/>
                  </a:rPr>
                  <a:t>”</a:t>
                </a:r>
              </a:p>
              <a:p>
                <a:endParaRPr lang="en-US" sz="1400" b="1">
                  <a:latin typeface="Courier New" pitchFamily="49" charset="0"/>
                </a:endParaRPr>
              </a:p>
              <a:p>
                <a:r>
                  <a:rPr lang="en-US" sz="1600" b="1">
                    <a:latin typeface="Courier New" pitchFamily="49" charset="0"/>
                  </a:rPr>
                  <a:t>class </a:t>
                </a:r>
                <a:r>
                  <a:rPr lang="en-US" sz="1600" b="1">
                    <a:solidFill>
                      <a:schemeClr val="accent2"/>
                    </a:solidFill>
                    <a:latin typeface="Courier New" pitchFamily="49" charset="0"/>
                  </a:rPr>
                  <a:t>Student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{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public: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  ...</a:t>
                </a:r>
                <a:endParaRPr lang="en-US" sz="1600" b="1">
                  <a:solidFill>
                    <a:srgbClr val="800000"/>
                  </a:solidFill>
                  <a:latin typeface="Courier New" pitchFamily="49" charset="0"/>
                </a:endParaRPr>
              </a:p>
              <a:p>
                <a:r>
                  <a:rPr lang="en-US" sz="1600" b="1">
                    <a:latin typeface="Courier New" pitchFamily="49" charset="0"/>
                  </a:rPr>
                  <a:t> 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private: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  ClassRoom *m_myRoom;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};</a:t>
                </a:r>
              </a:p>
            </p:txBody>
          </p:sp>
          <p:sp>
            <p:nvSpPr>
              <p:cNvPr id="263175" name="Text Box 7"/>
              <p:cNvSpPr txBox="1">
                <a:spLocks noChangeArrowheads="1"/>
              </p:cNvSpPr>
              <p:nvPr/>
            </p:nvSpPr>
            <p:spPr bwMode="auto">
              <a:xfrm>
                <a:off x="3803" y="554"/>
                <a:ext cx="69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accent2"/>
                    </a:solidFill>
                  </a:rPr>
                  <a:t>Student.h</a:t>
                </a:r>
              </a:p>
            </p:txBody>
          </p:sp>
        </p:grpSp>
        <p:sp>
          <p:nvSpPr>
            <p:cNvPr id="263176" name="Text Box 8"/>
            <p:cNvSpPr txBox="1">
              <a:spLocks noChangeArrowheads="1"/>
            </p:cNvSpPr>
            <p:nvPr/>
          </p:nvSpPr>
          <p:spPr bwMode="auto">
            <a:xfrm>
              <a:off x="336" y="2592"/>
              <a:ext cx="1968" cy="231"/>
            </a:xfrm>
            <a:prstGeom prst="rect">
              <a:avLst/>
            </a:prstGeom>
            <a:solidFill>
              <a:srgbClr val="FFF0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sz="1800" b="1">
                <a:latin typeface="Courier New" pitchFamily="49" charset="0"/>
              </a:endParaRPr>
            </a:p>
          </p:txBody>
        </p:sp>
        <p:sp>
          <p:nvSpPr>
            <p:cNvPr id="263177" name="Rectangle 9"/>
            <p:cNvSpPr>
              <a:spLocks noChangeArrowheads="1"/>
            </p:cNvSpPr>
            <p:nvPr/>
          </p:nvSpPr>
          <p:spPr bwMode="auto">
            <a:xfrm>
              <a:off x="298" y="2577"/>
              <a:ext cx="122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00"/>
                  </a:solidFill>
                </a:rPr>
                <a:t>class ClassRoom;</a:t>
              </a:r>
            </a:p>
          </p:txBody>
        </p:sp>
      </p:grpSp>
      <p:grpSp>
        <p:nvGrpSpPr>
          <p:cNvPr id="263185" name="Group 17"/>
          <p:cNvGrpSpPr>
            <a:grpSpLocks/>
          </p:cNvGrpSpPr>
          <p:nvPr/>
        </p:nvGrpSpPr>
        <p:grpSpPr bwMode="auto">
          <a:xfrm>
            <a:off x="381000" y="4337050"/>
            <a:ext cx="4191000" cy="2216150"/>
            <a:chOff x="3803" y="554"/>
            <a:chExt cx="1823" cy="1396"/>
          </a:xfrm>
        </p:grpSpPr>
        <p:sp>
          <p:nvSpPr>
            <p:cNvPr id="263186" name="Text Box 18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4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void Student::printMyClassRoom()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 cout &lt;&lt;“I’m in Boelter #” &lt;&lt;</a:t>
              </a:r>
              <a:br>
                <a:rPr lang="en-US" sz="1600" b="1">
                  <a:latin typeface="Courier New" pitchFamily="49" charset="0"/>
                </a:rPr>
              </a:br>
              <a:r>
                <a:rPr lang="en-US" sz="1600" b="1">
                  <a:latin typeface="Courier New" pitchFamily="49" charset="0"/>
                </a:rPr>
                <a:t>    </a:t>
              </a:r>
              <a:r>
                <a:rPr lang="en-US" sz="1600" b="1">
                  <a:solidFill>
                    <a:srgbClr val="0000CC"/>
                  </a:solidFill>
                  <a:latin typeface="Courier New" pitchFamily="49" charset="0"/>
                </a:rPr>
                <a:t>m_myRoom-&gt;getRmNum();</a:t>
              </a:r>
              <a:r>
                <a:rPr lang="en-US" sz="1600" b="1">
                  <a:latin typeface="Courier New" pitchFamily="49" charset="0"/>
                </a:rPr>
                <a:t>  </a:t>
              </a:r>
            </a:p>
            <a:p>
              <a:r>
                <a:rPr lang="en-US" sz="16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63187" name="Text Box 19"/>
            <p:cNvSpPr txBox="1">
              <a:spLocks noChangeArrowheads="1"/>
            </p:cNvSpPr>
            <p:nvPr/>
          </p:nvSpPr>
          <p:spPr bwMode="auto">
            <a:xfrm>
              <a:off x="3803" y="554"/>
              <a:ext cx="8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Student.cpp</a:t>
              </a:r>
            </a:p>
          </p:txBody>
        </p:sp>
      </p:grpSp>
      <p:sp>
        <p:nvSpPr>
          <p:cNvPr id="263188" name="Rectangle 20"/>
          <p:cNvSpPr>
            <a:spLocks noChangeArrowheads="1"/>
          </p:cNvSpPr>
          <p:nvPr/>
        </p:nvSpPr>
        <p:spPr bwMode="auto">
          <a:xfrm>
            <a:off x="469900" y="4960938"/>
            <a:ext cx="23796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#include “ClassRoom.h”</a:t>
            </a:r>
          </a:p>
        </p:txBody>
      </p:sp>
      <p:sp>
        <p:nvSpPr>
          <p:cNvPr id="263189" name="Text Box 21"/>
          <p:cNvSpPr txBox="1">
            <a:spLocks noChangeArrowheads="1"/>
          </p:cNvSpPr>
          <p:nvPr/>
        </p:nvSpPr>
        <p:spPr bwMode="auto">
          <a:xfrm>
            <a:off x="4800600" y="2590800"/>
            <a:ext cx="403860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CC"/>
                </a:solidFill>
              </a:rPr>
              <a:t>This line tells the compiler:</a:t>
            </a:r>
          </a:p>
          <a:p>
            <a:pPr algn="ctr"/>
            <a:endParaRPr lang="en-US" dirty="0">
              <a:solidFill>
                <a:srgbClr val="0000CC"/>
              </a:solidFill>
            </a:endParaRPr>
          </a:p>
          <a:p>
            <a:pPr algn="ctr"/>
            <a:r>
              <a:rPr lang="en-US" dirty="0"/>
              <a:t>“Hey Compiler, since my CPP file is going to actually </a:t>
            </a:r>
            <a:br>
              <a:rPr lang="en-US" dirty="0"/>
            </a:br>
            <a:r>
              <a:rPr lang="en-US" dirty="0"/>
              <a:t>use </a:t>
            </a:r>
            <a:r>
              <a:rPr lang="en-US" dirty="0" err="1"/>
              <a:t>ClassRoom’s</a:t>
            </a:r>
            <a:r>
              <a:rPr lang="en-US" dirty="0"/>
              <a:t> functionality, I’ll now tell you all the details about the class.”</a:t>
            </a:r>
          </a:p>
        </p:txBody>
      </p:sp>
      <p:sp>
        <p:nvSpPr>
          <p:cNvPr id="263190" name="AutoShape 22"/>
          <p:cNvSpPr>
            <a:spLocks noChangeArrowheads="1"/>
          </p:cNvSpPr>
          <p:nvPr/>
        </p:nvSpPr>
        <p:spPr bwMode="auto">
          <a:xfrm flipH="1">
            <a:off x="4648200" y="4114800"/>
            <a:ext cx="4191000" cy="2209800"/>
          </a:xfrm>
          <a:prstGeom prst="wedgeRoundRectCallout">
            <a:avLst>
              <a:gd name="adj1" fmla="val -57653"/>
              <a:gd name="adj2" fmla="val 73347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The Compiler says:</a:t>
            </a:r>
          </a:p>
          <a:p>
            <a:pPr algn="ctr"/>
            <a:endParaRPr lang="en-US" sz="1000">
              <a:solidFill>
                <a:schemeClr val="accent2"/>
              </a:solidFill>
            </a:endParaRPr>
          </a:p>
          <a:p>
            <a:pPr algn="ctr"/>
            <a:r>
              <a:rPr lang="en-US" sz="1800"/>
              <a:t>Ah, ok, now I can see the full definition of what a ClassRoom variable really is… </a:t>
            </a:r>
          </a:p>
          <a:p>
            <a:pPr algn="ctr"/>
            <a:endParaRPr lang="en-US" sz="1000"/>
          </a:p>
          <a:p>
            <a:pPr algn="ctr"/>
            <a:r>
              <a:rPr lang="en-US" sz="1800"/>
              <a:t>Feel free to call its getRmNum() method if you like!</a:t>
            </a:r>
          </a:p>
        </p:txBody>
      </p:sp>
      <p:sp>
        <p:nvSpPr>
          <p:cNvPr id="263195" name="Rectangle 27"/>
          <p:cNvSpPr>
            <a:spLocks noChangeArrowheads="1"/>
          </p:cNvSpPr>
          <p:nvPr/>
        </p:nvSpPr>
        <p:spPr bwMode="auto">
          <a:xfrm>
            <a:off x="990600" y="6019800"/>
            <a:ext cx="2667000" cy="304800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63197" name="Text Box 29"/>
          <p:cNvSpPr txBox="1">
            <a:spLocks noChangeArrowheads="1"/>
          </p:cNvSpPr>
          <p:nvPr/>
        </p:nvSpPr>
        <p:spPr bwMode="auto">
          <a:xfrm>
            <a:off x="5029200" y="5110163"/>
            <a:ext cx="350520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The compiler is happy as long as you #include the class definition before you actually use the class in your functions…</a:t>
            </a:r>
          </a:p>
        </p:txBody>
      </p:sp>
      <p:sp>
        <p:nvSpPr>
          <p:cNvPr id="263198" name="AutoShape 30"/>
          <p:cNvSpPr>
            <a:spLocks noChangeArrowheads="1"/>
          </p:cNvSpPr>
          <p:nvPr/>
        </p:nvSpPr>
        <p:spPr bwMode="auto">
          <a:xfrm flipH="1">
            <a:off x="2819400" y="4038600"/>
            <a:ext cx="2971800" cy="1066800"/>
          </a:xfrm>
          <a:prstGeom prst="wedgeRoundRectCallout">
            <a:avLst>
              <a:gd name="adj1" fmla="val 45458"/>
              <a:gd name="adj2" fmla="val 134819"/>
              <a:gd name="adj3" fmla="val 16667"/>
            </a:avLst>
          </a:prstGeom>
          <a:solidFill>
            <a:srgbClr val="F3FFF3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You’re calling a member function of ClassRoom here…</a:t>
            </a:r>
          </a:p>
        </p:txBody>
      </p:sp>
      <p:sp>
        <p:nvSpPr>
          <p:cNvPr id="263199" name="AutoShape 31"/>
          <p:cNvSpPr>
            <a:spLocks noChangeArrowheads="1"/>
          </p:cNvSpPr>
          <p:nvPr/>
        </p:nvSpPr>
        <p:spPr bwMode="auto">
          <a:xfrm flipH="1">
            <a:off x="2514600" y="3048000"/>
            <a:ext cx="2971800" cy="1066800"/>
          </a:xfrm>
          <a:prstGeom prst="wedgeRoundRectCallout">
            <a:avLst>
              <a:gd name="adj1" fmla="val 45458"/>
              <a:gd name="adj2" fmla="val 134819"/>
              <a:gd name="adj3" fmla="val 16667"/>
            </a:avLst>
          </a:prstGeom>
          <a:solidFill>
            <a:srgbClr val="F3FFF3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So you must #include its header file here!</a:t>
            </a:r>
          </a:p>
        </p:txBody>
      </p:sp>
      <p:sp>
        <p:nvSpPr>
          <p:cNvPr id="263200" name="AutoShape 32"/>
          <p:cNvSpPr>
            <a:spLocks noChangeArrowheads="1"/>
          </p:cNvSpPr>
          <p:nvPr/>
        </p:nvSpPr>
        <p:spPr bwMode="auto">
          <a:xfrm flipH="1">
            <a:off x="3048000" y="2133600"/>
            <a:ext cx="4267200" cy="1371600"/>
          </a:xfrm>
          <a:prstGeom prst="wedgeRoundRectCallout">
            <a:avLst>
              <a:gd name="adj1" fmla="val 48620"/>
              <a:gd name="adj2" fmla="val 76620"/>
              <a:gd name="adj3" fmla="val 16667"/>
            </a:avLst>
          </a:prstGeom>
          <a:solidFill>
            <a:srgbClr val="F3FFF3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Since this .H file JUST has a pointer to a ClassRoom (but no code in this file that uses or defines a full ClassRoom variable)…</a:t>
            </a:r>
          </a:p>
        </p:txBody>
      </p:sp>
      <p:sp>
        <p:nvSpPr>
          <p:cNvPr id="263201" name="AutoShape 33"/>
          <p:cNvSpPr>
            <a:spLocks noChangeArrowheads="1"/>
          </p:cNvSpPr>
          <p:nvPr/>
        </p:nvSpPr>
        <p:spPr bwMode="auto">
          <a:xfrm flipH="1">
            <a:off x="1828800" y="349250"/>
            <a:ext cx="2971800" cy="1219200"/>
          </a:xfrm>
          <a:prstGeom prst="wedgeRoundRectCallout">
            <a:avLst>
              <a:gd name="adj1" fmla="val 43426"/>
              <a:gd name="adj2" fmla="val 75389"/>
              <a:gd name="adj3" fmla="val 16667"/>
            </a:avLst>
          </a:prstGeom>
          <a:solidFill>
            <a:srgbClr val="F3FFF3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/>
              <a:t>All you need is this </a:t>
            </a:r>
            <a:r>
              <a:rPr lang="en-US" sz="1800">
                <a:solidFill>
                  <a:srgbClr val="FF0000"/>
                </a:solidFill>
              </a:rPr>
              <a:t>class declaration; </a:t>
            </a:r>
            <a:br>
              <a:rPr lang="en-US" sz="1800">
                <a:solidFill>
                  <a:srgbClr val="FF0000"/>
                </a:solidFill>
              </a:rPr>
            </a:br>
            <a:r>
              <a:rPr lang="en-US" sz="1800"/>
              <a:t>line to give the compiler a heads-up.</a:t>
            </a:r>
          </a:p>
        </p:txBody>
      </p:sp>
      <p:sp>
        <p:nvSpPr>
          <p:cNvPr id="263208" name="Line 40"/>
          <p:cNvSpPr>
            <a:spLocks noChangeShapeType="1"/>
          </p:cNvSpPr>
          <p:nvPr/>
        </p:nvSpPr>
        <p:spPr bwMode="auto">
          <a:xfrm flipH="1">
            <a:off x="2235200" y="4013200"/>
            <a:ext cx="2786063" cy="203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FA731D-71B4-0549-9048-5D086042B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9A66A-A831-402B-99BF-DE65209467CE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64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07407E-6 L -0.00052 -0.3435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631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171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263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263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0"/>
                                        <p:tgtEl>
                                          <p:spTgt spid="263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63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63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63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63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63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63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63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1" grpId="0"/>
      <p:bldP spid="263188" grpId="0"/>
      <p:bldP spid="263189" grpId="0"/>
      <p:bldP spid="263190" grpId="0" animBg="1"/>
      <p:bldP spid="263190" grpId="1" animBg="1"/>
      <p:bldP spid="263195" grpId="0" animBg="1"/>
      <p:bldP spid="263195" grpId="1" animBg="1"/>
      <p:bldP spid="263197" grpId="0"/>
      <p:bldP spid="263198" grpId="0" animBg="1"/>
      <p:bldP spid="263198" grpId="1" animBg="1"/>
      <p:bldP spid="263199" grpId="0" animBg="1"/>
      <p:bldP spid="263199" grpId="1" animBg="1"/>
      <p:bldP spid="263200" grpId="0" animBg="1"/>
      <p:bldP spid="263200" grpId="1" animBg="1"/>
      <p:bldP spid="263201" grpId="0" animBg="1"/>
      <p:bldP spid="263201" grpId="1" animBg="1"/>
      <p:bldP spid="263208" grpId="0" animBg="1"/>
      <p:bldP spid="263208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Text Box 2"/>
          <p:cNvSpPr txBox="1">
            <a:spLocks noChangeArrowheads="1"/>
          </p:cNvSpPr>
          <p:nvPr/>
        </p:nvSpPr>
        <p:spPr bwMode="auto">
          <a:xfrm>
            <a:off x="4876800" y="960438"/>
            <a:ext cx="388620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rgbClr val="0000CC"/>
                </a:solidFill>
              </a:rPr>
              <a:t>Step #4:</a:t>
            </a:r>
            <a:r>
              <a:rPr lang="en-US"/>
              <a:t> </a:t>
            </a:r>
            <a:br>
              <a:rPr lang="en-US"/>
            </a:br>
            <a:r>
              <a:rPr lang="en-US"/>
              <a:t>Finally, make sure that your class doesn’t have any other member functions that violate our </a:t>
            </a:r>
            <a:r>
              <a:rPr lang="en-US">
                <a:solidFill>
                  <a:srgbClr val="6600CC"/>
                </a:solidFill>
              </a:rPr>
              <a:t>#include vs class </a:t>
            </a:r>
            <a:r>
              <a:rPr lang="en-US"/>
              <a:t>rules…</a:t>
            </a:r>
          </a:p>
        </p:txBody>
      </p:sp>
      <p:sp>
        <p:nvSpPr>
          <p:cNvPr id="265219" name="Text Box 3"/>
          <p:cNvSpPr txBox="1">
            <a:spLocks noChangeArrowheads="1"/>
          </p:cNvSpPr>
          <p:nvPr/>
        </p:nvSpPr>
        <p:spPr bwMode="auto">
          <a:xfrm>
            <a:off x="354013" y="49213"/>
            <a:ext cx="840898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So how do we solve this cyclical nightmare?</a:t>
            </a:r>
          </a:p>
        </p:txBody>
      </p:sp>
      <p:grpSp>
        <p:nvGrpSpPr>
          <p:cNvPr id="265226" name="Group 10"/>
          <p:cNvGrpSpPr>
            <a:grpSpLocks/>
          </p:cNvGrpSpPr>
          <p:nvPr/>
        </p:nvGrpSpPr>
        <p:grpSpPr bwMode="auto">
          <a:xfrm>
            <a:off x="381000" y="4337050"/>
            <a:ext cx="4191000" cy="2216150"/>
            <a:chOff x="3803" y="554"/>
            <a:chExt cx="1823" cy="1396"/>
          </a:xfrm>
        </p:grpSpPr>
        <p:sp>
          <p:nvSpPr>
            <p:cNvPr id="265227" name="Text Box 11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4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void Student::printMyClassRoom()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 cout &lt;&lt;“I’m in Boelter #” &lt;&lt;</a:t>
              </a:r>
              <a:br>
                <a:rPr lang="en-US" sz="1600" b="1">
                  <a:latin typeface="Courier New" pitchFamily="49" charset="0"/>
                </a:rPr>
              </a:br>
              <a:r>
                <a:rPr lang="en-US" sz="1600" b="1">
                  <a:latin typeface="Courier New" pitchFamily="49" charset="0"/>
                </a:rPr>
                <a:t>    </a:t>
              </a:r>
              <a:r>
                <a:rPr lang="en-US" sz="1600" b="1">
                  <a:solidFill>
                    <a:srgbClr val="0000CC"/>
                  </a:solidFill>
                  <a:latin typeface="Courier New" pitchFamily="49" charset="0"/>
                </a:rPr>
                <a:t>m_myRoom-&gt;getRmNum();</a:t>
              </a:r>
              <a:r>
                <a:rPr lang="en-US" sz="1600" b="1">
                  <a:latin typeface="Courier New" pitchFamily="49" charset="0"/>
                </a:rPr>
                <a:t>  </a:t>
              </a:r>
            </a:p>
            <a:p>
              <a:r>
                <a:rPr lang="en-US" sz="16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65228" name="Text Box 12"/>
            <p:cNvSpPr txBox="1">
              <a:spLocks noChangeArrowheads="1"/>
            </p:cNvSpPr>
            <p:nvPr/>
          </p:nvSpPr>
          <p:spPr bwMode="auto">
            <a:xfrm>
              <a:off x="3803" y="554"/>
              <a:ext cx="8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Student.cpp</a:t>
              </a:r>
            </a:p>
          </p:txBody>
        </p:sp>
      </p:grpSp>
      <p:sp>
        <p:nvSpPr>
          <p:cNvPr id="265229" name="Rectangle 13"/>
          <p:cNvSpPr>
            <a:spLocks noChangeArrowheads="1"/>
          </p:cNvSpPr>
          <p:nvPr/>
        </p:nvSpPr>
        <p:spPr bwMode="auto">
          <a:xfrm>
            <a:off x="469900" y="4960938"/>
            <a:ext cx="23796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#include “ClassRoom.h”</a:t>
            </a:r>
          </a:p>
        </p:txBody>
      </p:sp>
      <p:grpSp>
        <p:nvGrpSpPr>
          <p:cNvPr id="265243" name="Group 27"/>
          <p:cNvGrpSpPr>
            <a:grpSpLocks/>
          </p:cNvGrpSpPr>
          <p:nvPr/>
        </p:nvGrpSpPr>
        <p:grpSpPr bwMode="auto">
          <a:xfrm>
            <a:off x="381000" y="1311275"/>
            <a:ext cx="4191000" cy="2857500"/>
            <a:chOff x="240" y="2318"/>
            <a:chExt cx="2640" cy="1800"/>
          </a:xfrm>
        </p:grpSpPr>
        <p:grpSp>
          <p:nvGrpSpPr>
            <p:cNvPr id="265244" name="Group 28"/>
            <p:cNvGrpSpPr>
              <a:grpSpLocks/>
            </p:cNvGrpSpPr>
            <p:nvPr/>
          </p:nvGrpSpPr>
          <p:grpSpPr bwMode="auto">
            <a:xfrm>
              <a:off x="240" y="2318"/>
              <a:ext cx="2640" cy="1800"/>
              <a:chOff x="3803" y="554"/>
              <a:chExt cx="1823" cy="1800"/>
            </a:xfrm>
          </p:grpSpPr>
          <p:sp>
            <p:nvSpPr>
              <p:cNvPr id="265245" name="Text Box 29"/>
              <p:cNvSpPr txBox="1">
                <a:spLocks noChangeArrowheads="1"/>
              </p:cNvSpPr>
              <p:nvPr/>
            </p:nvSpPr>
            <p:spPr bwMode="auto">
              <a:xfrm>
                <a:off x="3840" y="808"/>
                <a:ext cx="1786" cy="1546"/>
              </a:xfrm>
              <a:prstGeom prst="rect">
                <a:avLst/>
              </a:prstGeom>
              <a:solidFill>
                <a:srgbClr val="FFF0E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600" b="1">
                    <a:latin typeface="Courier New" pitchFamily="49" charset="0"/>
                  </a:rPr>
                  <a:t>#include “</a:t>
                </a:r>
                <a:r>
                  <a:rPr lang="en-US" sz="1600" b="1">
                    <a:solidFill>
                      <a:srgbClr val="006666"/>
                    </a:solidFill>
                    <a:latin typeface="Courier New" pitchFamily="49" charset="0"/>
                  </a:rPr>
                  <a:t>ClassRoom.h</a:t>
                </a:r>
                <a:r>
                  <a:rPr lang="en-US" sz="1600" b="1">
                    <a:latin typeface="Courier New" pitchFamily="49" charset="0"/>
                  </a:rPr>
                  <a:t>”</a:t>
                </a:r>
              </a:p>
              <a:p>
                <a:endParaRPr lang="en-US" sz="1000" b="1">
                  <a:latin typeface="Courier New" pitchFamily="49" charset="0"/>
                </a:endParaRPr>
              </a:p>
              <a:p>
                <a:r>
                  <a:rPr lang="en-US" sz="1600" b="1">
                    <a:latin typeface="Courier New" pitchFamily="49" charset="0"/>
                  </a:rPr>
                  <a:t>class </a:t>
                </a:r>
                <a:r>
                  <a:rPr lang="en-US" sz="1600" b="1">
                    <a:solidFill>
                      <a:schemeClr val="accent2"/>
                    </a:solidFill>
                    <a:latin typeface="Courier New" pitchFamily="49" charset="0"/>
                  </a:rPr>
                  <a:t>Student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{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public: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  …</a:t>
                </a:r>
                <a:endParaRPr lang="en-US" sz="1600" b="1">
                  <a:solidFill>
                    <a:srgbClr val="800000"/>
                  </a:solidFill>
                  <a:latin typeface="Courier New" pitchFamily="49" charset="0"/>
                </a:endParaRPr>
              </a:p>
              <a:p>
                <a:r>
                  <a:rPr lang="en-US" sz="1600" b="1">
                    <a:latin typeface="Courier New" pitchFamily="49" charset="0"/>
                  </a:rPr>
                  <a:t> 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private: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  ClassRoom *m_myRoom;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};</a:t>
                </a:r>
              </a:p>
            </p:txBody>
          </p:sp>
          <p:sp>
            <p:nvSpPr>
              <p:cNvPr id="265246" name="Text Box 30"/>
              <p:cNvSpPr txBox="1">
                <a:spLocks noChangeArrowheads="1"/>
              </p:cNvSpPr>
              <p:nvPr/>
            </p:nvSpPr>
            <p:spPr bwMode="auto">
              <a:xfrm>
                <a:off x="3803" y="554"/>
                <a:ext cx="69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accent2"/>
                    </a:solidFill>
                  </a:rPr>
                  <a:t>Student.h</a:t>
                </a:r>
              </a:p>
            </p:txBody>
          </p:sp>
        </p:grpSp>
        <p:sp>
          <p:nvSpPr>
            <p:cNvPr id="265247" name="Text Box 31"/>
            <p:cNvSpPr txBox="1">
              <a:spLocks noChangeArrowheads="1"/>
            </p:cNvSpPr>
            <p:nvPr/>
          </p:nvSpPr>
          <p:spPr bwMode="auto">
            <a:xfrm>
              <a:off x="336" y="2592"/>
              <a:ext cx="1968" cy="231"/>
            </a:xfrm>
            <a:prstGeom prst="rect">
              <a:avLst/>
            </a:prstGeom>
            <a:solidFill>
              <a:srgbClr val="FFF0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sz="1800" b="1">
                <a:latin typeface="Courier New" pitchFamily="49" charset="0"/>
              </a:endParaRPr>
            </a:p>
          </p:txBody>
        </p:sp>
        <p:sp>
          <p:nvSpPr>
            <p:cNvPr id="265248" name="Rectangle 32"/>
            <p:cNvSpPr>
              <a:spLocks noChangeArrowheads="1"/>
            </p:cNvSpPr>
            <p:nvPr/>
          </p:nvSpPr>
          <p:spPr bwMode="auto">
            <a:xfrm>
              <a:off x="298" y="2577"/>
              <a:ext cx="122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00"/>
                  </a:solidFill>
                </a:rPr>
                <a:t>class ClassRoom;</a:t>
              </a:r>
            </a:p>
          </p:txBody>
        </p:sp>
      </p:grpSp>
      <p:sp>
        <p:nvSpPr>
          <p:cNvPr id="265255" name="Text Box 39"/>
          <p:cNvSpPr txBox="1">
            <a:spLocks noChangeArrowheads="1"/>
          </p:cNvSpPr>
          <p:nvPr/>
        </p:nvSpPr>
        <p:spPr bwMode="auto">
          <a:xfrm>
            <a:off x="685800" y="2984500"/>
            <a:ext cx="3581400" cy="366713"/>
          </a:xfrm>
          <a:prstGeom prst="rect">
            <a:avLst/>
          </a:prstGeom>
          <a:solidFill>
            <a:srgbClr val="FFF0E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1800" b="1">
              <a:latin typeface="Courier New" pitchFamily="49" charset="0"/>
            </a:endParaRPr>
          </a:p>
        </p:txBody>
      </p:sp>
      <p:sp>
        <p:nvSpPr>
          <p:cNvPr id="265256" name="Text Box 40"/>
          <p:cNvSpPr txBox="1">
            <a:spLocks noChangeArrowheads="1"/>
          </p:cNvSpPr>
          <p:nvPr/>
        </p:nvSpPr>
        <p:spPr bwMode="auto">
          <a:xfrm>
            <a:off x="4953000" y="3651250"/>
            <a:ext cx="388620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If you have defined one or more functions DIRECTLY in your class definition AND they use your other class in a significant way, then you must MOVE them to the CPP file.</a:t>
            </a:r>
          </a:p>
        </p:txBody>
      </p:sp>
      <p:sp>
        <p:nvSpPr>
          <p:cNvPr id="265257" name="Text Box 41"/>
          <p:cNvSpPr txBox="1">
            <a:spLocks noChangeArrowheads="1"/>
          </p:cNvSpPr>
          <p:nvPr/>
        </p:nvSpPr>
        <p:spPr bwMode="auto">
          <a:xfrm>
            <a:off x="533400" y="5257800"/>
            <a:ext cx="4038600" cy="1246495"/>
          </a:xfrm>
          <a:prstGeom prst="rect">
            <a:avLst/>
          </a:prstGeom>
          <a:solidFill>
            <a:srgbClr val="FFF0E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sz="1800" b="1" dirty="0">
              <a:latin typeface="Courier New" pitchFamily="49" charset="0"/>
            </a:endParaRPr>
          </a:p>
          <a:p>
            <a:br>
              <a:rPr lang="en-US" sz="1800" b="1" dirty="0">
                <a:latin typeface="Courier New" pitchFamily="49" charset="0"/>
              </a:rPr>
            </a:br>
            <a:endParaRPr lang="en-US" sz="1800" b="1" dirty="0">
              <a:latin typeface="Courier New" pitchFamily="49" charset="0"/>
            </a:endParaRPr>
          </a:p>
          <a:p>
            <a:endParaRPr lang="en-US" sz="700" b="1" dirty="0">
              <a:latin typeface="Courier New" pitchFamily="49" charset="0"/>
            </a:endParaRPr>
          </a:p>
          <a:p>
            <a:endParaRPr lang="en-US" sz="700" b="1" dirty="0">
              <a:latin typeface="Courier New" pitchFamily="49" charset="0"/>
            </a:endParaRPr>
          </a:p>
          <a:p>
            <a:endParaRPr lang="en-US" sz="700" b="1" dirty="0">
              <a:latin typeface="Courier New" pitchFamily="49" charset="0"/>
            </a:endParaRPr>
          </a:p>
        </p:txBody>
      </p:sp>
      <p:sp>
        <p:nvSpPr>
          <p:cNvPr id="265258" name="Text Box 42"/>
          <p:cNvSpPr txBox="1">
            <a:spLocks noChangeArrowheads="1"/>
          </p:cNvSpPr>
          <p:nvPr/>
        </p:nvSpPr>
        <p:spPr bwMode="auto">
          <a:xfrm>
            <a:off x="609600" y="2836863"/>
            <a:ext cx="544195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b="1">
                <a:solidFill>
                  <a:srgbClr val="6600CC"/>
                </a:solidFill>
                <a:latin typeface="Courier New" pitchFamily="49" charset="0"/>
              </a:rPr>
              <a:t>void beObnoxious() {  </a:t>
            </a:r>
            <a:br>
              <a:rPr lang="en-US" sz="1500" b="1">
                <a:solidFill>
                  <a:srgbClr val="6600CC"/>
                </a:solidFill>
                <a:latin typeface="Courier New" pitchFamily="49" charset="0"/>
              </a:rPr>
            </a:br>
            <a:r>
              <a:rPr lang="en-US" sz="1500" b="1">
                <a:solidFill>
                  <a:srgbClr val="6600CC"/>
                </a:solidFill>
                <a:latin typeface="Courier New" pitchFamily="49" charset="0"/>
              </a:rPr>
              <a:t>  cout &lt;&lt; m_myRoom-&gt;</a:t>
            </a:r>
            <a:r>
              <a:rPr lang="en-US" sz="1500" b="1">
                <a:solidFill>
                  <a:srgbClr val="FF0000"/>
                </a:solidFill>
                <a:latin typeface="Courier New" pitchFamily="49" charset="0"/>
              </a:rPr>
              <a:t>getRmNum()</a:t>
            </a:r>
            <a:r>
              <a:rPr lang="en-US" sz="1500" b="1">
                <a:latin typeface="Courier New" pitchFamily="49" charset="0"/>
              </a:rPr>
              <a:t> </a:t>
            </a:r>
            <a:r>
              <a:rPr lang="en-US" sz="1500" b="1">
                <a:solidFill>
                  <a:srgbClr val="6600CC"/>
                </a:solidFill>
                <a:latin typeface="Courier New" pitchFamily="49" charset="0"/>
              </a:rPr>
              <a:t>&lt;&lt; “ sucks!”; }</a:t>
            </a:r>
          </a:p>
        </p:txBody>
      </p:sp>
      <p:sp>
        <p:nvSpPr>
          <p:cNvPr id="265259" name="AutoShape 43"/>
          <p:cNvSpPr>
            <a:spLocks noChangeArrowheads="1"/>
          </p:cNvSpPr>
          <p:nvPr/>
        </p:nvSpPr>
        <p:spPr bwMode="auto">
          <a:xfrm flipH="1">
            <a:off x="2819400" y="795338"/>
            <a:ext cx="3962400" cy="1981200"/>
          </a:xfrm>
          <a:prstGeom prst="wedgeRoundRectCallout">
            <a:avLst>
              <a:gd name="adj1" fmla="val 43389"/>
              <a:gd name="adj2" fmla="val 68269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The Compiler says:</a:t>
            </a:r>
          </a:p>
          <a:p>
            <a:pPr algn="ctr"/>
            <a:endParaRPr lang="en-US" sz="1000">
              <a:solidFill>
                <a:schemeClr val="accent2"/>
              </a:solidFill>
            </a:endParaRPr>
          </a:p>
          <a:p>
            <a:pPr algn="ctr"/>
            <a:r>
              <a:rPr lang="en-US" sz="1800"/>
              <a:t>Hey! Wait a second, you’re calling the getRmNum( ) function but you haven’t defined the full class. </a:t>
            </a:r>
            <a:r>
              <a:rPr lang="en-US" sz="1800">
                <a:solidFill>
                  <a:srgbClr val="FF0000"/>
                </a:solidFill>
              </a:rPr>
              <a:t>No WAY!</a:t>
            </a:r>
          </a:p>
          <a:p>
            <a:pPr algn="ctr"/>
            <a:r>
              <a:rPr lang="en-US" sz="1800">
                <a:solidFill>
                  <a:srgbClr val="FF0000"/>
                </a:solidFill>
              </a:rPr>
              <a:t>Fix it or DIE!</a:t>
            </a:r>
          </a:p>
        </p:txBody>
      </p:sp>
      <p:sp>
        <p:nvSpPr>
          <p:cNvPr id="265260" name="Rectangle 44"/>
          <p:cNvSpPr>
            <a:spLocks noChangeArrowheads="1"/>
          </p:cNvSpPr>
          <p:nvPr/>
        </p:nvSpPr>
        <p:spPr bwMode="auto">
          <a:xfrm>
            <a:off x="609600" y="2836863"/>
            <a:ext cx="25066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 b="1">
                <a:solidFill>
                  <a:srgbClr val="FF0000"/>
                </a:solidFill>
                <a:latin typeface="Courier New" pitchFamily="49" charset="0"/>
              </a:rPr>
              <a:t>void beObnoxious();</a:t>
            </a:r>
          </a:p>
        </p:txBody>
      </p:sp>
      <p:sp>
        <p:nvSpPr>
          <p:cNvPr id="265262" name="Text Box 46"/>
          <p:cNvSpPr txBox="1">
            <a:spLocks noChangeArrowheads="1"/>
          </p:cNvSpPr>
          <p:nvPr/>
        </p:nvSpPr>
        <p:spPr bwMode="auto">
          <a:xfrm>
            <a:off x="585788" y="5389563"/>
            <a:ext cx="544195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b="1">
                <a:solidFill>
                  <a:srgbClr val="6600CC"/>
                </a:solidFill>
                <a:latin typeface="Courier New" pitchFamily="49" charset="0"/>
              </a:rPr>
              <a:t>void Student::beObnoxious() {  </a:t>
            </a:r>
            <a:br>
              <a:rPr lang="en-US" sz="1500" b="1">
                <a:solidFill>
                  <a:srgbClr val="6600CC"/>
                </a:solidFill>
                <a:latin typeface="Courier New" pitchFamily="49" charset="0"/>
              </a:rPr>
            </a:br>
            <a:r>
              <a:rPr lang="en-US" sz="1500" b="1">
                <a:solidFill>
                  <a:srgbClr val="6600CC"/>
                </a:solidFill>
                <a:latin typeface="Courier New" pitchFamily="49" charset="0"/>
              </a:rPr>
              <a:t>  cout &lt;&lt; m_myRoom-&gt;</a:t>
            </a:r>
            <a:r>
              <a:rPr lang="en-US" sz="1500" b="1">
                <a:solidFill>
                  <a:srgbClr val="FF0000"/>
                </a:solidFill>
                <a:latin typeface="Courier New" pitchFamily="49" charset="0"/>
              </a:rPr>
              <a:t>getRmNum()</a:t>
            </a:r>
            <a:r>
              <a:rPr lang="en-US" sz="1500" b="1">
                <a:latin typeface="Courier New" pitchFamily="49" charset="0"/>
              </a:rPr>
              <a:t> </a:t>
            </a:r>
            <a:r>
              <a:rPr lang="en-US" sz="1500" b="1">
                <a:solidFill>
                  <a:srgbClr val="6600CC"/>
                </a:solidFill>
                <a:latin typeface="Courier New" pitchFamily="49" charset="0"/>
              </a:rPr>
              <a:t>&lt;&lt; “ sucks!”; }</a:t>
            </a:r>
          </a:p>
        </p:txBody>
      </p:sp>
      <p:sp>
        <p:nvSpPr>
          <p:cNvPr id="265261" name="AutoShape 45"/>
          <p:cNvSpPr>
            <a:spLocks noChangeArrowheads="1"/>
          </p:cNvSpPr>
          <p:nvPr/>
        </p:nvSpPr>
        <p:spPr bwMode="auto">
          <a:xfrm flipH="1">
            <a:off x="3200400" y="3767138"/>
            <a:ext cx="3962400" cy="1524000"/>
          </a:xfrm>
          <a:prstGeom prst="wedgeRoundRectCallout">
            <a:avLst>
              <a:gd name="adj1" fmla="val 43389"/>
              <a:gd name="adj2" fmla="val 73644"/>
              <a:gd name="adj3" fmla="val 16667"/>
            </a:avLst>
          </a:prstGeom>
          <a:solidFill>
            <a:srgbClr val="FFEB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800">
                <a:solidFill>
                  <a:schemeClr val="accent2"/>
                </a:solidFill>
              </a:rPr>
              <a:t>The Compiler says:</a:t>
            </a:r>
          </a:p>
          <a:p>
            <a:pPr algn="ctr"/>
            <a:endParaRPr lang="en-US" sz="1000">
              <a:solidFill>
                <a:schemeClr val="accent2"/>
              </a:solidFill>
            </a:endParaRPr>
          </a:p>
          <a:p>
            <a:pPr algn="ctr"/>
            <a:r>
              <a:rPr lang="en-US" sz="1800"/>
              <a:t>Alright. That’s better.</a:t>
            </a:r>
          </a:p>
          <a:p>
            <a:pPr algn="ctr"/>
            <a:endParaRPr lang="en-US" sz="1800"/>
          </a:p>
          <a:p>
            <a:pPr algn="ctr"/>
            <a:r>
              <a:rPr lang="en-US" sz="1800"/>
              <a:t>Don’t let it happen again.</a:t>
            </a:r>
            <a:endParaRPr lang="en-US" sz="180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D758DC-74EF-894F-B3B4-A6F421BF5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9A66A-A831-402B-99BF-DE65209467CE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5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5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65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65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81481E-6 L 0.00243 0.37338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65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18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65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000"/>
                                        <p:tgtEl>
                                          <p:spTgt spid="265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5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65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5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65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65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18" grpId="0"/>
      <p:bldP spid="265218" grpId="1"/>
      <p:bldP spid="265255" grpId="0" animBg="1"/>
      <p:bldP spid="265256" grpId="0"/>
      <p:bldP spid="265256" grpId="1"/>
      <p:bldP spid="265257" grpId="0" animBg="1"/>
      <p:bldP spid="265258" grpId="0"/>
      <p:bldP spid="265258" grpId="1"/>
      <p:bldP spid="265258" grpId="2"/>
      <p:bldP spid="265259" grpId="0" animBg="1"/>
      <p:bldP spid="265259" grpId="1" animBg="1"/>
      <p:bldP spid="265260" grpId="0"/>
      <p:bldP spid="265262" grpId="0"/>
      <p:bldP spid="265261" grpId="0" animBg="1"/>
      <p:bldP spid="265261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5" name="Text Box 3"/>
          <p:cNvSpPr txBox="1">
            <a:spLocks noChangeArrowheads="1"/>
          </p:cNvSpPr>
          <p:nvPr/>
        </p:nvSpPr>
        <p:spPr bwMode="auto">
          <a:xfrm>
            <a:off x="354013" y="0"/>
            <a:ext cx="840898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So how do we solve this cyclical nightmare?</a:t>
            </a:r>
          </a:p>
        </p:txBody>
      </p:sp>
      <p:grpSp>
        <p:nvGrpSpPr>
          <p:cNvPr id="269316" name="Group 4"/>
          <p:cNvGrpSpPr>
            <a:grpSpLocks/>
          </p:cNvGrpSpPr>
          <p:nvPr/>
        </p:nvGrpSpPr>
        <p:grpSpPr bwMode="auto">
          <a:xfrm>
            <a:off x="381000" y="4337050"/>
            <a:ext cx="4191000" cy="2216150"/>
            <a:chOff x="3803" y="554"/>
            <a:chExt cx="1823" cy="1396"/>
          </a:xfrm>
        </p:grpSpPr>
        <p:sp>
          <p:nvSpPr>
            <p:cNvPr id="269317" name="Text Box 5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42"/>
            </a:xfrm>
            <a:prstGeom prst="rect">
              <a:avLst/>
            </a:prstGeom>
            <a:solidFill>
              <a:srgbClr val="FFF0E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6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void Student::printMyClassRoom()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 cout &lt;&lt;“I’m in Boelter #” &lt;&lt;</a:t>
              </a:r>
              <a:br>
                <a:rPr lang="en-US" sz="1600" b="1">
                  <a:latin typeface="Courier New" pitchFamily="49" charset="0"/>
                </a:rPr>
              </a:br>
              <a:r>
                <a:rPr lang="en-US" sz="1600" b="1">
                  <a:latin typeface="Courier New" pitchFamily="49" charset="0"/>
                </a:rPr>
                <a:t>    </a:t>
              </a:r>
              <a:r>
                <a:rPr lang="en-US" sz="1600" b="1">
                  <a:solidFill>
                    <a:srgbClr val="0000CC"/>
                  </a:solidFill>
                  <a:latin typeface="Courier New" pitchFamily="49" charset="0"/>
                </a:rPr>
                <a:t>m_myRoom-&gt;getRmNum();</a:t>
              </a:r>
              <a:r>
                <a:rPr lang="en-US" sz="1600" b="1">
                  <a:latin typeface="Courier New" pitchFamily="49" charset="0"/>
                </a:rPr>
                <a:t>  </a:t>
              </a:r>
            </a:p>
            <a:p>
              <a:r>
                <a:rPr lang="en-US" sz="16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69318" name="Text Box 6"/>
            <p:cNvSpPr txBox="1">
              <a:spLocks noChangeArrowheads="1"/>
            </p:cNvSpPr>
            <p:nvPr/>
          </p:nvSpPr>
          <p:spPr bwMode="auto">
            <a:xfrm>
              <a:off x="3803" y="554"/>
              <a:ext cx="8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chemeClr val="accent2"/>
                  </a:solidFill>
                </a:rPr>
                <a:t>Student.cpp</a:t>
              </a:r>
            </a:p>
          </p:txBody>
        </p:sp>
      </p:grpSp>
      <p:sp>
        <p:nvSpPr>
          <p:cNvPr id="269319" name="Rectangle 7"/>
          <p:cNvSpPr>
            <a:spLocks noChangeArrowheads="1"/>
          </p:cNvSpPr>
          <p:nvPr/>
        </p:nvSpPr>
        <p:spPr bwMode="auto">
          <a:xfrm>
            <a:off x="469900" y="4960938"/>
            <a:ext cx="23796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#include “ClassRoom.h”</a:t>
            </a:r>
          </a:p>
        </p:txBody>
      </p:sp>
      <p:grpSp>
        <p:nvGrpSpPr>
          <p:cNvPr id="269320" name="Group 8"/>
          <p:cNvGrpSpPr>
            <a:grpSpLocks/>
          </p:cNvGrpSpPr>
          <p:nvPr/>
        </p:nvGrpSpPr>
        <p:grpSpPr bwMode="auto">
          <a:xfrm>
            <a:off x="381000" y="1311275"/>
            <a:ext cx="4191000" cy="2857500"/>
            <a:chOff x="240" y="2318"/>
            <a:chExt cx="2640" cy="1800"/>
          </a:xfrm>
        </p:grpSpPr>
        <p:grpSp>
          <p:nvGrpSpPr>
            <p:cNvPr id="269321" name="Group 9"/>
            <p:cNvGrpSpPr>
              <a:grpSpLocks/>
            </p:cNvGrpSpPr>
            <p:nvPr/>
          </p:nvGrpSpPr>
          <p:grpSpPr bwMode="auto">
            <a:xfrm>
              <a:off x="240" y="2318"/>
              <a:ext cx="2640" cy="1800"/>
              <a:chOff x="3803" y="554"/>
              <a:chExt cx="1823" cy="1800"/>
            </a:xfrm>
          </p:grpSpPr>
          <p:sp>
            <p:nvSpPr>
              <p:cNvPr id="269322" name="Text Box 10"/>
              <p:cNvSpPr txBox="1">
                <a:spLocks noChangeArrowheads="1"/>
              </p:cNvSpPr>
              <p:nvPr/>
            </p:nvSpPr>
            <p:spPr bwMode="auto">
              <a:xfrm>
                <a:off x="3840" y="808"/>
                <a:ext cx="1786" cy="1546"/>
              </a:xfrm>
              <a:prstGeom prst="rect">
                <a:avLst/>
              </a:prstGeom>
              <a:solidFill>
                <a:srgbClr val="FFF0E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en-US" sz="1600" b="1">
                    <a:latin typeface="Courier New" pitchFamily="49" charset="0"/>
                  </a:rPr>
                  <a:t>#include “</a:t>
                </a:r>
                <a:r>
                  <a:rPr lang="en-US" sz="1600" b="1">
                    <a:solidFill>
                      <a:srgbClr val="006666"/>
                    </a:solidFill>
                    <a:latin typeface="Courier New" pitchFamily="49" charset="0"/>
                  </a:rPr>
                  <a:t>ClassRoom.h</a:t>
                </a:r>
                <a:r>
                  <a:rPr lang="en-US" sz="1600" b="1">
                    <a:latin typeface="Courier New" pitchFamily="49" charset="0"/>
                  </a:rPr>
                  <a:t>”</a:t>
                </a:r>
              </a:p>
              <a:p>
                <a:endParaRPr lang="en-US" sz="1000" b="1">
                  <a:latin typeface="Courier New" pitchFamily="49" charset="0"/>
                </a:endParaRPr>
              </a:p>
              <a:p>
                <a:r>
                  <a:rPr lang="en-US" sz="1600" b="1">
                    <a:latin typeface="Courier New" pitchFamily="49" charset="0"/>
                  </a:rPr>
                  <a:t>class </a:t>
                </a:r>
                <a:r>
                  <a:rPr lang="en-US" sz="1600" b="1">
                    <a:solidFill>
                      <a:schemeClr val="accent2"/>
                    </a:solidFill>
                    <a:latin typeface="Courier New" pitchFamily="49" charset="0"/>
                  </a:rPr>
                  <a:t>Student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{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public: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  ...</a:t>
                </a:r>
                <a:endParaRPr lang="en-US" sz="1600" b="1">
                  <a:solidFill>
                    <a:srgbClr val="800000"/>
                  </a:solidFill>
                  <a:latin typeface="Courier New" pitchFamily="49" charset="0"/>
                </a:endParaRPr>
              </a:p>
              <a:p>
                <a:r>
                  <a:rPr lang="en-US" sz="1600" b="1">
                    <a:latin typeface="Courier New" pitchFamily="49" charset="0"/>
                  </a:rPr>
                  <a:t> 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private: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  ClassRoom *m_myRoom;</a:t>
                </a:r>
              </a:p>
              <a:p>
                <a:r>
                  <a:rPr lang="en-US" sz="1600" b="1">
                    <a:latin typeface="Courier New" pitchFamily="49" charset="0"/>
                  </a:rPr>
                  <a:t>};</a:t>
                </a:r>
              </a:p>
            </p:txBody>
          </p:sp>
          <p:sp>
            <p:nvSpPr>
              <p:cNvPr id="269323" name="Text Box 11"/>
              <p:cNvSpPr txBox="1">
                <a:spLocks noChangeArrowheads="1"/>
              </p:cNvSpPr>
              <p:nvPr/>
            </p:nvSpPr>
            <p:spPr bwMode="auto">
              <a:xfrm>
                <a:off x="3803" y="554"/>
                <a:ext cx="69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2400">
                    <a:solidFill>
                      <a:schemeClr val="accent2"/>
                    </a:solidFill>
                  </a:rPr>
                  <a:t>Student.h</a:t>
                </a:r>
              </a:p>
            </p:txBody>
          </p:sp>
        </p:grpSp>
        <p:sp>
          <p:nvSpPr>
            <p:cNvPr id="269324" name="Text Box 12"/>
            <p:cNvSpPr txBox="1">
              <a:spLocks noChangeArrowheads="1"/>
            </p:cNvSpPr>
            <p:nvPr/>
          </p:nvSpPr>
          <p:spPr bwMode="auto">
            <a:xfrm>
              <a:off x="336" y="2592"/>
              <a:ext cx="1968" cy="231"/>
            </a:xfrm>
            <a:prstGeom prst="rect">
              <a:avLst/>
            </a:prstGeom>
            <a:solidFill>
              <a:srgbClr val="FFF0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 sz="1800" b="1">
                <a:latin typeface="Courier New" pitchFamily="49" charset="0"/>
              </a:endParaRPr>
            </a:p>
          </p:txBody>
        </p:sp>
        <p:sp>
          <p:nvSpPr>
            <p:cNvPr id="269325" name="Rectangle 13"/>
            <p:cNvSpPr>
              <a:spLocks noChangeArrowheads="1"/>
            </p:cNvSpPr>
            <p:nvPr/>
          </p:nvSpPr>
          <p:spPr bwMode="auto">
            <a:xfrm>
              <a:off x="298" y="2577"/>
              <a:ext cx="122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>
                  <a:solidFill>
                    <a:srgbClr val="FF0000"/>
                  </a:solidFill>
                </a:rPr>
                <a:t>class ClassRoom;</a:t>
              </a:r>
            </a:p>
          </p:txBody>
        </p:sp>
      </p:grpSp>
      <p:sp>
        <p:nvSpPr>
          <p:cNvPr id="269327" name="Text Box 15"/>
          <p:cNvSpPr txBox="1">
            <a:spLocks noChangeArrowheads="1"/>
          </p:cNvSpPr>
          <p:nvPr/>
        </p:nvSpPr>
        <p:spPr bwMode="auto">
          <a:xfrm>
            <a:off x="914400" y="593725"/>
            <a:ext cx="7696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Now let’s look at both of our classes…  Notice, we no longer have a cyclical reference! Woohoo!</a:t>
            </a:r>
          </a:p>
        </p:txBody>
      </p:sp>
      <p:grpSp>
        <p:nvGrpSpPr>
          <p:cNvPr id="269333" name="Group 21"/>
          <p:cNvGrpSpPr>
            <a:grpSpLocks/>
          </p:cNvGrpSpPr>
          <p:nvPr/>
        </p:nvGrpSpPr>
        <p:grpSpPr bwMode="auto">
          <a:xfrm>
            <a:off x="4876800" y="1371600"/>
            <a:ext cx="4114800" cy="2857500"/>
            <a:chOff x="3803" y="554"/>
            <a:chExt cx="1823" cy="1800"/>
          </a:xfrm>
        </p:grpSpPr>
        <p:sp>
          <p:nvSpPr>
            <p:cNvPr id="269334" name="Text Box 22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546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chemeClr val="accent2"/>
                  </a:solidFill>
                  <a:latin typeface="Courier New" pitchFamily="49" charset="0"/>
                </a:rPr>
                <a:t>Student.h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endParaRPr lang="en-US" sz="1000" b="1"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class </a:t>
              </a:r>
              <a:r>
                <a:rPr lang="en-US" sz="1600" b="1">
                  <a:solidFill>
                    <a:srgbClr val="006666"/>
                  </a:solidFill>
                  <a:latin typeface="Courier New" pitchFamily="49" charset="0"/>
                </a:rPr>
                <a:t>ClassRoom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public:</a:t>
              </a:r>
            </a:p>
            <a:p>
              <a:r>
                <a:rPr lang="en-US" sz="1600" b="1">
                  <a:latin typeface="Courier New" pitchFamily="49" charset="0"/>
                </a:rPr>
                <a:t> ...</a:t>
              </a:r>
            </a:p>
            <a:p>
              <a:r>
                <a:rPr lang="en-US" sz="1600" b="1">
                  <a:latin typeface="Courier New" pitchFamily="49" charset="0"/>
                </a:rPr>
                <a:t> </a:t>
              </a:r>
              <a:endParaRPr lang="en-US" sz="1600" b="1">
                <a:solidFill>
                  <a:srgbClr val="0000CC"/>
                </a:solidFill>
                <a:latin typeface="Courier New" pitchFamily="49" charset="0"/>
              </a:endParaRPr>
            </a:p>
            <a:p>
              <a:r>
                <a:rPr lang="en-US" sz="1600" b="1">
                  <a:latin typeface="Courier New" pitchFamily="49" charset="0"/>
                </a:rPr>
                <a:t>private:</a:t>
              </a:r>
            </a:p>
            <a:p>
              <a:r>
                <a:rPr lang="en-US" sz="1600" b="1">
                  <a:latin typeface="Courier New" pitchFamily="49" charset="0"/>
                </a:rPr>
                <a:t>   Student m_studs[100];</a:t>
              </a:r>
            </a:p>
            <a:p>
              <a:r>
                <a:rPr lang="en-US" sz="1600" b="1">
                  <a:latin typeface="Courier New" pitchFamily="49" charset="0"/>
                </a:rPr>
                <a:t>};</a:t>
              </a:r>
            </a:p>
          </p:txBody>
        </p:sp>
        <p:sp>
          <p:nvSpPr>
            <p:cNvPr id="269335" name="Text Box 23"/>
            <p:cNvSpPr txBox="1">
              <a:spLocks noChangeArrowheads="1"/>
            </p:cNvSpPr>
            <p:nvPr/>
          </p:nvSpPr>
          <p:spPr bwMode="auto">
            <a:xfrm>
              <a:off x="3803" y="554"/>
              <a:ext cx="8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ClassRoom.h</a:t>
              </a:r>
            </a:p>
          </p:txBody>
        </p:sp>
      </p:grpSp>
      <p:grpSp>
        <p:nvGrpSpPr>
          <p:cNvPr id="269336" name="Group 24"/>
          <p:cNvGrpSpPr>
            <a:grpSpLocks/>
          </p:cNvGrpSpPr>
          <p:nvPr/>
        </p:nvGrpSpPr>
        <p:grpSpPr bwMode="auto">
          <a:xfrm>
            <a:off x="4876800" y="4325938"/>
            <a:ext cx="4114800" cy="2216150"/>
            <a:chOff x="3803" y="554"/>
            <a:chExt cx="1823" cy="1396"/>
          </a:xfrm>
        </p:grpSpPr>
        <p:sp>
          <p:nvSpPr>
            <p:cNvPr id="269337" name="Text Box 25"/>
            <p:cNvSpPr txBox="1">
              <a:spLocks noChangeArrowheads="1"/>
            </p:cNvSpPr>
            <p:nvPr/>
          </p:nvSpPr>
          <p:spPr bwMode="auto">
            <a:xfrm>
              <a:off x="3840" y="808"/>
              <a:ext cx="1786" cy="1142"/>
            </a:xfrm>
            <a:prstGeom prst="rect">
              <a:avLst/>
            </a:prstGeom>
            <a:solidFill>
              <a:srgbClr val="FFFFC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1600" b="1">
                  <a:latin typeface="Courier New" pitchFamily="49" charset="0"/>
                </a:rPr>
                <a:t>#include “</a:t>
              </a:r>
              <a:r>
                <a:rPr lang="en-US" sz="1600" b="1">
                  <a:solidFill>
                    <a:srgbClr val="0000CC"/>
                  </a:solidFill>
                  <a:latin typeface="Courier New" pitchFamily="49" charset="0"/>
                </a:rPr>
                <a:t>ClassRoom.h</a:t>
              </a:r>
              <a:r>
                <a:rPr lang="en-US" sz="1600" b="1">
                  <a:latin typeface="Courier New" pitchFamily="49" charset="0"/>
                </a:rPr>
                <a:t>”</a:t>
              </a:r>
            </a:p>
            <a:p>
              <a:br>
                <a:rPr lang="en-US" sz="1600" b="1">
                  <a:latin typeface="Courier New" pitchFamily="49" charset="0"/>
                </a:rPr>
              </a:br>
              <a:r>
                <a:rPr lang="en-US" sz="1600" b="1">
                  <a:latin typeface="Courier New" pitchFamily="49" charset="0"/>
                </a:rPr>
                <a:t>void ClassRoom::printRoster()</a:t>
              </a:r>
            </a:p>
            <a:p>
              <a:r>
                <a:rPr lang="en-US" sz="1600" b="1">
                  <a:latin typeface="Courier New" pitchFamily="49" charset="0"/>
                </a:rPr>
                <a:t>{</a:t>
              </a:r>
            </a:p>
            <a:p>
              <a:r>
                <a:rPr lang="en-US" sz="1600" b="1">
                  <a:latin typeface="Courier New" pitchFamily="49" charset="0"/>
                </a:rPr>
                <a:t> for (int i=0;i&lt;100;i++)</a:t>
              </a:r>
            </a:p>
            <a:p>
              <a:r>
                <a:rPr lang="en-US" sz="1600" b="1">
                  <a:latin typeface="Courier New" pitchFamily="49" charset="0"/>
                </a:rPr>
                <a:t>  cout</a:t>
              </a:r>
              <a:r>
                <a:rPr lang="en-US" sz="1200" b="1">
                  <a:latin typeface="Courier New" pitchFamily="49" charset="0"/>
                </a:rPr>
                <a:t> </a:t>
              </a:r>
              <a:r>
                <a:rPr lang="en-US" sz="1600" b="1">
                  <a:latin typeface="Courier New" pitchFamily="49" charset="0"/>
                </a:rPr>
                <a:t>&lt;&lt;</a:t>
              </a:r>
              <a:r>
                <a:rPr lang="en-US" sz="1200" b="1">
                  <a:latin typeface="Courier New" pitchFamily="49" charset="0"/>
                </a:rPr>
                <a:t> </a:t>
              </a:r>
              <a:r>
                <a:rPr lang="en-US" sz="1600" b="1">
                  <a:solidFill>
                    <a:srgbClr val="800000"/>
                  </a:solidFill>
                  <a:latin typeface="Courier New" pitchFamily="49" charset="0"/>
                </a:rPr>
                <a:t>m_studs[i].getName</a:t>
              </a:r>
              <a:r>
                <a:rPr lang="en-US" sz="1400" b="1">
                  <a:solidFill>
                    <a:srgbClr val="800000"/>
                  </a:solidFill>
                  <a:latin typeface="Courier New" pitchFamily="49" charset="0"/>
                </a:rPr>
                <a:t>();</a:t>
              </a:r>
            </a:p>
            <a:p>
              <a:r>
                <a:rPr lang="en-US" sz="1600" b="1">
                  <a:latin typeface="Courier New" pitchFamily="49" charset="0"/>
                </a:rPr>
                <a:t>}</a:t>
              </a:r>
            </a:p>
          </p:txBody>
        </p:sp>
        <p:sp>
          <p:nvSpPr>
            <p:cNvPr id="269338" name="Text Box 26"/>
            <p:cNvSpPr txBox="1">
              <a:spLocks noChangeArrowheads="1"/>
            </p:cNvSpPr>
            <p:nvPr/>
          </p:nvSpPr>
          <p:spPr bwMode="auto">
            <a:xfrm>
              <a:off x="3803" y="554"/>
              <a:ext cx="9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006666"/>
                  </a:solidFill>
                </a:rPr>
                <a:t>ClassRoom.cpp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C31DB5-7D58-404C-A4AF-0633FB1B3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9A66A-A831-402B-99BF-DE65209467CE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9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9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9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9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32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18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028" y="3357848"/>
            <a:ext cx="2117372" cy="132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267" y="-112889"/>
            <a:ext cx="7772400" cy="1143000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Default Arguments!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97028" y="1275643"/>
            <a:ext cx="25453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 what do you notice about the following code?</a:t>
            </a:r>
          </a:p>
        </p:txBody>
      </p:sp>
      <p:sp>
        <p:nvSpPr>
          <p:cNvPr id="9" name="Rectangle 42"/>
          <p:cNvSpPr>
            <a:spLocks noChangeArrowheads="1"/>
          </p:cNvSpPr>
          <p:nvPr/>
        </p:nvSpPr>
        <p:spPr bwMode="auto">
          <a:xfrm>
            <a:off x="76200" y="1275644"/>
            <a:ext cx="6302022" cy="5582356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void poop(string name,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numberOfWipes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&lt;&lt; name &lt;&lt; “ just pooped.\n”;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&lt;&lt; “They wiped “ &lt;&lt;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numberOfWipes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&lt;&lt;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“ times.\n”;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poop(“Phyllis”,2);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poop(“Astro”,2);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poop(“Sylvia”,2);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poop(“Carey”,3);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poop(“David”,0);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poop(“Sergey”,2);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poop(“Larry”,2);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poop(“Devan”,2);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22118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628" y="5160257"/>
            <a:ext cx="2545372" cy="1697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437625" y="2511776"/>
            <a:ext cx="2664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(other than David really needs to wipe)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37625" y="3510842"/>
            <a:ext cx="26641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Right! Most of the time, people wipe exactly twice!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37625" y="4837287"/>
            <a:ext cx="26641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Wouldn’t it be nice if we could simplify our program by taking this into account?</a:t>
            </a:r>
          </a:p>
        </p:txBody>
      </p:sp>
      <p:sp>
        <p:nvSpPr>
          <p:cNvPr id="27" name="Rectangle 42"/>
          <p:cNvSpPr>
            <a:spLocks noChangeArrowheads="1"/>
          </p:cNvSpPr>
          <p:nvPr/>
        </p:nvSpPr>
        <p:spPr bwMode="auto">
          <a:xfrm>
            <a:off x="76200" y="1275644"/>
            <a:ext cx="6302022" cy="5582356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void poop(string name,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numberOfWipes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&lt;&lt; name &lt;&lt; “ just pooped.\n”;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&lt;&lt; “They wiped “ &lt;&lt;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numberOfWipes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&lt;&lt;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“ times.\n”;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poop(“Phyllis”,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poop(“Astro”,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poop(“Sylvia”,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poop(“Carey”,3);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poop(“David”,0);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poop(“Sergey”,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poop(“Larry”,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poop(“Devan”,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646287-B2AA-0648-8CA5-4423519C9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A3E27-F665-4496-9E0F-5CB4951E8069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40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1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1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21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21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uiExpand="1" build="p" animBg="1"/>
      <p:bldP spid="17" grpId="0"/>
      <p:bldP spid="18" grpId="0"/>
      <p:bldP spid="19" grpId="0"/>
      <p:bldP spid="2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267" y="-112889"/>
            <a:ext cx="7772400" cy="1143000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Default Arguments!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97028" y="1293530"/>
            <a:ext cx="2545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can! </a:t>
            </a:r>
            <a:br>
              <a:rPr lang="en-US" dirty="0"/>
            </a:br>
            <a:r>
              <a:rPr lang="en-US" dirty="0"/>
              <a:t>Let’s see how!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78222" y="2175700"/>
            <a:ext cx="27657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C++ lets you specify </a:t>
            </a:r>
            <a:br>
              <a:rPr lang="en-US" dirty="0"/>
            </a:br>
            <a:r>
              <a:rPr lang="en-US" dirty="0"/>
              <a:t>a default value for </a:t>
            </a:r>
            <a:br>
              <a:rPr lang="en-US" dirty="0"/>
            </a:br>
            <a:r>
              <a:rPr lang="en-US" dirty="0"/>
              <a:t>a parameter… 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like this</a:t>
            </a:r>
            <a:r>
              <a:rPr lang="en-US" dirty="0"/>
              <a:t>…</a:t>
            </a:r>
          </a:p>
        </p:txBody>
      </p:sp>
      <p:sp>
        <p:nvSpPr>
          <p:cNvPr id="27" name="Rectangle 42"/>
          <p:cNvSpPr>
            <a:spLocks noChangeArrowheads="1"/>
          </p:cNvSpPr>
          <p:nvPr/>
        </p:nvSpPr>
        <p:spPr bwMode="auto">
          <a:xfrm>
            <a:off x="76200" y="1275644"/>
            <a:ext cx="6302022" cy="5582356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void poop(string name,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numberOfWipes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&lt;&lt; name &lt;&lt; “ just pooped.\n”;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&lt;&lt; “They wiped “ &lt;&lt;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numberOfWipes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&lt;&lt;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“ times.\n”;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...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poop(“Phyllis”,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poop(“Astro”,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poop(“Sylvia”,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poop(“Carey”,3);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poop(“David”,0);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poop(“Sergey”,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poop(“Larry”,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poop(“Devan”,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4" name="Rectangle 3"/>
          <p:cNvSpPr/>
          <p:nvPr/>
        </p:nvSpPr>
        <p:spPr>
          <a:xfrm>
            <a:off x="5531613" y="1275967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)</a:t>
            </a:r>
            <a:endParaRPr 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5576310" y="1263343"/>
            <a:ext cx="555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=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78222" y="3660074"/>
            <a:ext cx="27657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Now, when you call the function, you can leave out the parameter if you just want the default…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602937" y="4320200"/>
            <a:ext cx="574322" cy="282223"/>
          </a:xfrm>
          <a:prstGeom prst="rect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07051" y="4292543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dirty="0"/>
          </a:p>
        </p:txBody>
      </p:sp>
      <p:sp>
        <p:nvSpPr>
          <p:cNvPr id="21" name="Rectangle 20"/>
          <p:cNvSpPr/>
          <p:nvPr/>
        </p:nvSpPr>
        <p:spPr bwMode="auto">
          <a:xfrm>
            <a:off x="2335081" y="4585996"/>
            <a:ext cx="574322" cy="282223"/>
          </a:xfrm>
          <a:prstGeom prst="rect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532792" y="4561664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dirty="0"/>
          </a:p>
        </p:txBody>
      </p:sp>
      <p:sp>
        <p:nvSpPr>
          <p:cNvPr id="26" name="Rectangle 25"/>
          <p:cNvSpPr/>
          <p:nvPr/>
        </p:nvSpPr>
        <p:spPr bwMode="auto">
          <a:xfrm>
            <a:off x="2481670" y="4920875"/>
            <a:ext cx="574322" cy="282223"/>
          </a:xfrm>
          <a:prstGeom prst="rect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666557" y="4833767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dirty="0"/>
          </a:p>
        </p:txBody>
      </p:sp>
      <p:sp>
        <p:nvSpPr>
          <p:cNvPr id="29" name="Rectangle 28"/>
          <p:cNvSpPr/>
          <p:nvPr/>
        </p:nvSpPr>
        <p:spPr bwMode="auto">
          <a:xfrm>
            <a:off x="2481670" y="5727568"/>
            <a:ext cx="574322" cy="282223"/>
          </a:xfrm>
          <a:prstGeom prst="rect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663677" y="5659693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dirty="0"/>
          </a:p>
        </p:txBody>
      </p:sp>
      <p:sp>
        <p:nvSpPr>
          <p:cNvPr id="31" name="Rectangle 30"/>
          <p:cNvSpPr/>
          <p:nvPr/>
        </p:nvSpPr>
        <p:spPr bwMode="auto">
          <a:xfrm>
            <a:off x="2379396" y="6009791"/>
            <a:ext cx="574322" cy="282223"/>
          </a:xfrm>
          <a:prstGeom prst="rect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529787" y="5931797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dirty="0"/>
          </a:p>
        </p:txBody>
      </p:sp>
      <p:sp>
        <p:nvSpPr>
          <p:cNvPr id="33" name="Rectangle 32"/>
          <p:cNvSpPr/>
          <p:nvPr/>
        </p:nvSpPr>
        <p:spPr bwMode="auto">
          <a:xfrm>
            <a:off x="2379396" y="6292014"/>
            <a:ext cx="574322" cy="282223"/>
          </a:xfrm>
          <a:prstGeom prst="rect">
            <a:avLst/>
          </a:prstGeom>
          <a:solidFill>
            <a:srgbClr val="FFFF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529787" y="6209012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latin typeface="Courier New" pitchFamily="49" charset="0"/>
                <a:cs typeface="Courier New" pitchFamily="49" charset="0"/>
              </a:rPr>
              <a:t>);</a:t>
            </a:r>
            <a:endParaRPr lang="en-US" sz="1800" dirty="0"/>
          </a:p>
        </p:txBody>
      </p:sp>
      <p:sp>
        <p:nvSpPr>
          <p:cNvPr id="35" name="Line 53"/>
          <p:cNvSpPr>
            <a:spLocks noChangeShapeType="1"/>
          </p:cNvSpPr>
          <p:nvPr/>
        </p:nvSpPr>
        <p:spPr bwMode="auto">
          <a:xfrm>
            <a:off x="333375" y="447720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03837" y="4291016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“Phyllis”</a:t>
            </a:r>
            <a:endParaRPr lang="en-US" sz="1800" dirty="0">
              <a:solidFill>
                <a:srgbClr val="7030A0"/>
              </a:solidFill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5664194" y="1347363"/>
            <a:ext cx="412671" cy="282223"/>
          </a:xfrm>
          <a:prstGeom prst="rect">
            <a:avLst/>
          </a:prstGeom>
          <a:solidFill>
            <a:srgbClr val="FFFF99">
              <a:alpha val="83137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780475" y="1266239"/>
            <a:ext cx="3417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+mj-lt"/>
                <a:cs typeface="Courier New" pitchFamily="49" charset="0"/>
              </a:rPr>
              <a:t>2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24234" y="4300744"/>
            <a:ext cx="2997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// defaults to passing in </a:t>
            </a:r>
            <a:r>
              <a:rPr lang="en-US" sz="18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8" name="Left Arrow 37"/>
          <p:cNvSpPr/>
          <p:nvPr/>
        </p:nvSpPr>
        <p:spPr bwMode="auto">
          <a:xfrm>
            <a:off x="2895600" y="4545812"/>
            <a:ext cx="3384242" cy="1543328"/>
          </a:xfrm>
          <a:prstGeom prst="leftArrow">
            <a:avLst>
              <a:gd name="adj1" fmla="val 65127"/>
              <a:gd name="adj2" fmla="val 50000"/>
            </a:avLst>
          </a:prstGeom>
          <a:solidFill>
            <a:srgbClr val="F9DCDB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Note:</a:t>
            </a:r>
            <a:r>
              <a:rPr kumimoji="0" lang="en-US" sz="17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mic Sans MS" pitchFamily="66" charset="0"/>
                <a:cs typeface="Times New Roman" pitchFamily="18" charset="0"/>
              </a:rPr>
              <a:t> We still need to pass in the value any time we don’t want the default!</a:t>
            </a:r>
            <a:endParaRPr kumimoji="0" lang="en-US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1" name="Line 53"/>
          <p:cNvSpPr>
            <a:spLocks noChangeShapeType="1"/>
          </p:cNvSpPr>
          <p:nvPr/>
        </p:nvSpPr>
        <p:spPr bwMode="auto">
          <a:xfrm>
            <a:off x="329076" y="5570692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479822" y="5427420"/>
            <a:ext cx="256257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and C++ will automagically pass in that default value!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312118" y="5376087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“David”</a:t>
            </a:r>
            <a:endParaRPr lang="en-US" sz="1800" dirty="0">
              <a:solidFill>
                <a:srgbClr val="7030A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399976" y="5356211"/>
            <a:ext cx="3417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+mj-lt"/>
                <a:cs typeface="Courier New" pitchFamily="49" charset="0"/>
              </a:rPr>
              <a:t>0</a:t>
            </a:r>
            <a:endParaRPr lang="en-US" dirty="0">
              <a:solidFill>
                <a:srgbClr val="7030A0"/>
              </a:solidFill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953418" y="5386989"/>
            <a:ext cx="322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// ignores the default value!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B9146B-07B5-BE46-AE37-640E4516F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A3E27-F665-4496-9E0F-5CB4951E8069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92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04255E-6 L 0.04931 4.04255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29322E-6 L -0.03195 3.29322E-6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29322E-6 L -0.03195 3.29322E-6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29322E-6 L -0.03195 3.29322E-6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29322E-6 L -0.03195 3.29322E-6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29322E-6 L -0.03195 3.29322E-6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29322E-6 L -0.03195 3.29322E-6 " pathEditMode="relative" rAng="0" ptsTypes="AA">
                                      <p:cBhvr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3.7037E-6 L 0.08854 -0.48056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27" y="-2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81481E-6 L -0.13697 -0.04352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58" y="-2176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96296E-6 L 3.88889E-6 0.04236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7037E-7 L 0.10157 -0.63843 " pathEditMode="relative" rAng="0" ptsTypes="AA">
                                      <p:cBhvr>
                                        <p:cTn id="135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69" y="-31921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1.11111E-6 L 0.23246 -0.64352 " pathEditMode="relative" rAng="0" ptsTypes="AA">
                                      <p:cBhvr>
                                        <p:cTn id="13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15" y="-32176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  <p:bldP spid="4" grpId="0"/>
      <p:bldP spid="6" grpId="0"/>
      <p:bldP spid="14" grpId="0"/>
      <p:bldP spid="7" grpId="0" animBg="1"/>
      <p:bldP spid="20" grpId="0"/>
      <p:bldP spid="21" grpId="0" animBg="1"/>
      <p:bldP spid="22" grpId="0"/>
      <p:bldP spid="26" grpId="0" animBg="1"/>
      <p:bldP spid="25" grpId="0"/>
      <p:bldP spid="29" grpId="0" animBg="1"/>
      <p:bldP spid="28" grpId="0"/>
      <p:bldP spid="31" grpId="0" animBg="1"/>
      <p:bldP spid="30" grpId="0"/>
      <p:bldP spid="33" grpId="0" animBg="1"/>
      <p:bldP spid="32" grpId="0"/>
      <p:bldP spid="35" grpId="0" animBg="1"/>
      <p:bldP spid="35" grpId="1" animBg="1"/>
      <p:bldP spid="8" grpId="0"/>
      <p:bldP spid="8" grpId="1"/>
      <p:bldP spid="8" grpId="2"/>
      <p:bldP spid="37" grpId="0" animBg="1"/>
      <p:bldP spid="37" grpId="1" animBg="1"/>
      <p:bldP spid="37" grpId="2" animBg="1"/>
      <p:bldP spid="36" grpId="0"/>
      <p:bldP spid="36" grpId="1"/>
      <p:bldP spid="36" grpId="2"/>
      <p:bldP spid="10" grpId="0"/>
      <p:bldP spid="38" grpId="0" animBg="1"/>
      <p:bldP spid="38" grpId="1" animBg="1"/>
      <p:bldP spid="38" grpId="2" animBg="1"/>
      <p:bldP spid="41" grpId="0" animBg="1"/>
      <p:bldP spid="41" grpId="1" animBg="1"/>
      <p:bldP spid="39" grpId="0"/>
      <p:bldP spid="43" grpId="0"/>
      <p:bldP spid="43" grpId="1"/>
      <p:bldP spid="44" grpId="0"/>
      <p:bldP spid="44" grpId="1"/>
      <p:bldP spid="4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267" y="-112889"/>
            <a:ext cx="7772400" cy="1143000"/>
          </a:xfrm>
        </p:spPr>
        <p:txBody>
          <a:bodyPr/>
          <a:lstStyle/>
          <a:p>
            <a:r>
              <a:rPr lang="en-US" sz="3600" dirty="0">
                <a:solidFill>
                  <a:schemeClr val="tx1"/>
                </a:solidFill>
              </a:rPr>
              <a:t>Default Arguments!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78222" y="1280534"/>
            <a:ext cx="27657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can have more than one default parameter if you like, and C++ will figure out what to do!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678" y="5337973"/>
            <a:ext cx="1795825" cy="1227147"/>
          </a:xfrm>
          <a:prstGeom prst="rect">
            <a:avLst/>
          </a:prstGeom>
        </p:spPr>
      </p:pic>
      <p:sp>
        <p:nvSpPr>
          <p:cNvPr id="46" name="Rectangle 42"/>
          <p:cNvSpPr>
            <a:spLocks noChangeArrowheads="1"/>
          </p:cNvSpPr>
          <p:nvPr/>
        </p:nvSpPr>
        <p:spPr bwMode="auto">
          <a:xfrm>
            <a:off x="76200" y="1271054"/>
            <a:ext cx="6302022" cy="3942972"/>
          </a:xfrm>
          <a:prstGeom prst="rect">
            <a:avLst/>
          </a:prstGeom>
          <a:solidFill>
            <a:schemeClr val="accent3">
              <a:lumMod val="95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void fart(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length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 10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volume 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 50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&lt;&lt; “I just farted for “ &lt;&lt; length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&lt;&lt; “ seconds, and it was“ 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  &lt;&lt; volume &lt;&lt; “ decibels loud.\n”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main()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fart(20,5);    // long but not so loud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fart(5);       // short violent burst!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fart();        // medium and pretty loud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150966" y="3741840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20</a:t>
            </a:r>
            <a:endParaRPr lang="en-US" sz="1800" dirty="0">
              <a:solidFill>
                <a:srgbClr val="7030A0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572436" y="3760876"/>
            <a:ext cx="3097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+mj-lt"/>
              </a:rPr>
              <a:t>5</a:t>
            </a:r>
          </a:p>
        </p:txBody>
      </p:sp>
      <p:sp>
        <p:nvSpPr>
          <p:cNvPr id="49" name="Rectangle 42"/>
          <p:cNvSpPr>
            <a:spLocks noChangeArrowheads="1"/>
          </p:cNvSpPr>
          <p:nvPr/>
        </p:nvSpPr>
        <p:spPr bwMode="auto">
          <a:xfrm>
            <a:off x="2937812" y="1299990"/>
            <a:ext cx="661421" cy="317797"/>
          </a:xfrm>
          <a:prstGeom prst="rect">
            <a:avLst/>
          </a:prstGeom>
          <a:solidFill>
            <a:schemeClr val="accent3">
              <a:lumMod val="95000"/>
              <a:alpha val="85000"/>
            </a:schemeClr>
          </a:solidFill>
          <a:ln w="28575">
            <a:noFill/>
            <a:miter lim="800000"/>
            <a:headEnd/>
            <a:tailEnd/>
          </a:ln>
          <a:effec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0" name="Rectangle 42"/>
          <p:cNvSpPr>
            <a:spLocks noChangeArrowheads="1"/>
          </p:cNvSpPr>
          <p:nvPr/>
        </p:nvSpPr>
        <p:spPr bwMode="auto">
          <a:xfrm>
            <a:off x="5259478" y="1290262"/>
            <a:ext cx="661421" cy="317797"/>
          </a:xfrm>
          <a:prstGeom prst="rect">
            <a:avLst/>
          </a:prstGeom>
          <a:solidFill>
            <a:schemeClr val="accent3">
              <a:lumMod val="95000"/>
              <a:alpha val="85000"/>
            </a:schemeClr>
          </a:solidFill>
          <a:ln w="28575">
            <a:noFill/>
            <a:miter lim="800000"/>
            <a:headEnd/>
            <a:tailEnd/>
          </a:ln>
          <a:effec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1" name="Line 53"/>
          <p:cNvSpPr>
            <a:spLocks noChangeShapeType="1"/>
          </p:cNvSpPr>
          <p:nvPr/>
        </p:nvSpPr>
        <p:spPr bwMode="auto">
          <a:xfrm>
            <a:off x="255554" y="3926506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161300" y="4006334"/>
            <a:ext cx="322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en-US" sz="1800" dirty="0">
              <a:solidFill>
                <a:srgbClr val="7030A0"/>
              </a:solidFill>
            </a:endParaRPr>
          </a:p>
        </p:txBody>
      </p:sp>
      <p:sp>
        <p:nvSpPr>
          <p:cNvPr id="63" name="Rectangle 42"/>
          <p:cNvSpPr>
            <a:spLocks noChangeArrowheads="1"/>
          </p:cNvSpPr>
          <p:nvPr/>
        </p:nvSpPr>
        <p:spPr bwMode="auto">
          <a:xfrm>
            <a:off x="5243136" y="1295861"/>
            <a:ext cx="661421" cy="317797"/>
          </a:xfrm>
          <a:prstGeom prst="rect">
            <a:avLst/>
          </a:prstGeom>
          <a:solidFill>
            <a:schemeClr val="accent3">
              <a:lumMod val="95000"/>
              <a:alpha val="85000"/>
            </a:schemeClr>
          </a:solidFill>
          <a:ln w="28575">
            <a:noFill/>
            <a:miter lim="800000"/>
            <a:headEnd/>
            <a:tailEnd/>
          </a:ln>
          <a:effec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528191" y="1290262"/>
            <a:ext cx="4347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+mj-lt"/>
              </a:rPr>
              <a:t>50</a:t>
            </a:r>
          </a:p>
        </p:txBody>
      </p:sp>
      <p:sp>
        <p:nvSpPr>
          <p:cNvPr id="54" name="Rectangle 42"/>
          <p:cNvSpPr>
            <a:spLocks noChangeArrowheads="1"/>
          </p:cNvSpPr>
          <p:nvPr/>
        </p:nvSpPr>
        <p:spPr bwMode="auto">
          <a:xfrm>
            <a:off x="2948146" y="1545028"/>
            <a:ext cx="661421" cy="317797"/>
          </a:xfrm>
          <a:prstGeom prst="rect">
            <a:avLst/>
          </a:prstGeom>
          <a:solidFill>
            <a:schemeClr val="accent3">
              <a:lumMod val="95000"/>
              <a:alpha val="85000"/>
            </a:schemeClr>
          </a:solidFill>
          <a:ln w="28575">
            <a:noFill/>
            <a:miter lim="800000"/>
            <a:headEnd/>
            <a:tailEnd/>
          </a:ln>
          <a:effec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5" name="Rectangle 42"/>
          <p:cNvSpPr>
            <a:spLocks noChangeArrowheads="1"/>
          </p:cNvSpPr>
          <p:nvPr/>
        </p:nvSpPr>
        <p:spPr bwMode="auto">
          <a:xfrm>
            <a:off x="5269812" y="1535300"/>
            <a:ext cx="661421" cy="317797"/>
          </a:xfrm>
          <a:prstGeom prst="rect">
            <a:avLst/>
          </a:prstGeom>
          <a:solidFill>
            <a:schemeClr val="accent3">
              <a:lumMod val="95000"/>
              <a:alpha val="85000"/>
            </a:schemeClr>
          </a:solidFill>
          <a:ln w="28575">
            <a:noFill/>
            <a:miter lim="800000"/>
            <a:headEnd/>
            <a:tailEnd/>
          </a:ln>
          <a:effec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6" name="Line 53"/>
          <p:cNvSpPr>
            <a:spLocks noChangeShapeType="1"/>
          </p:cNvSpPr>
          <p:nvPr/>
        </p:nvSpPr>
        <p:spPr bwMode="auto">
          <a:xfrm>
            <a:off x="265888" y="4171544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" name="Rectangle 42"/>
          <p:cNvSpPr>
            <a:spLocks noChangeArrowheads="1"/>
          </p:cNvSpPr>
          <p:nvPr/>
        </p:nvSpPr>
        <p:spPr bwMode="auto">
          <a:xfrm>
            <a:off x="2921470" y="1305589"/>
            <a:ext cx="661421" cy="317797"/>
          </a:xfrm>
          <a:prstGeom prst="rect">
            <a:avLst/>
          </a:prstGeom>
          <a:solidFill>
            <a:schemeClr val="accent3">
              <a:lumMod val="95000"/>
              <a:alpha val="85000"/>
            </a:schemeClr>
          </a:solidFill>
          <a:ln w="28575">
            <a:noFill/>
            <a:miter lim="800000"/>
            <a:headEnd/>
            <a:tailEnd/>
          </a:ln>
          <a:effec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4" name="Line 53"/>
          <p:cNvSpPr>
            <a:spLocks noChangeShapeType="1"/>
          </p:cNvSpPr>
          <p:nvPr/>
        </p:nvSpPr>
        <p:spPr bwMode="auto">
          <a:xfrm>
            <a:off x="262037" y="4460131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" name="Rectangle 42"/>
          <p:cNvSpPr>
            <a:spLocks noChangeArrowheads="1"/>
          </p:cNvSpPr>
          <p:nvPr/>
        </p:nvSpPr>
        <p:spPr bwMode="auto">
          <a:xfrm>
            <a:off x="5269811" y="1303870"/>
            <a:ext cx="661421" cy="317797"/>
          </a:xfrm>
          <a:prstGeom prst="rect">
            <a:avLst/>
          </a:prstGeom>
          <a:solidFill>
            <a:schemeClr val="accent3">
              <a:lumMod val="95000"/>
              <a:alpha val="85000"/>
            </a:schemeClr>
          </a:solidFill>
          <a:ln w="28575">
            <a:noFill/>
            <a:miter lim="800000"/>
            <a:headEnd/>
            <a:tailEnd/>
          </a:ln>
          <a:effec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554866" y="1298271"/>
            <a:ext cx="4347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+mj-lt"/>
              </a:rPr>
              <a:t>50</a:t>
            </a:r>
          </a:p>
        </p:txBody>
      </p:sp>
      <p:sp>
        <p:nvSpPr>
          <p:cNvPr id="67" name="Rectangle 42"/>
          <p:cNvSpPr>
            <a:spLocks noChangeArrowheads="1"/>
          </p:cNvSpPr>
          <p:nvPr/>
        </p:nvSpPr>
        <p:spPr bwMode="auto">
          <a:xfrm>
            <a:off x="2948145" y="1313598"/>
            <a:ext cx="661421" cy="317797"/>
          </a:xfrm>
          <a:prstGeom prst="rect">
            <a:avLst/>
          </a:prstGeom>
          <a:solidFill>
            <a:schemeClr val="accent3">
              <a:lumMod val="95000"/>
              <a:alpha val="85000"/>
            </a:schemeClr>
          </a:solidFill>
          <a:ln w="28575">
            <a:noFill/>
            <a:miter lim="800000"/>
            <a:headEnd/>
            <a:tailEnd/>
          </a:ln>
          <a:effec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3258557" y="1285482"/>
            <a:ext cx="4026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  <a:latin typeface="+mj-lt"/>
              </a:rPr>
              <a:t>10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374974" y="3984401"/>
            <a:ext cx="27657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Why not? Good question – ask the C++ language designers.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6384702" y="3110898"/>
            <a:ext cx="2765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But you can’t do something like this!</a:t>
            </a:r>
          </a:p>
        </p:txBody>
      </p:sp>
      <p:sp>
        <p:nvSpPr>
          <p:cNvPr id="9" name="Rectangle 8"/>
          <p:cNvSpPr/>
          <p:nvPr/>
        </p:nvSpPr>
        <p:spPr>
          <a:xfrm>
            <a:off x="469558" y="4577874"/>
            <a:ext cx="5373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fart(,30);     // NOT ALLOWED </a:t>
            </a:r>
          </a:p>
        </p:txBody>
      </p:sp>
      <p:sp>
        <p:nvSpPr>
          <p:cNvPr id="73" name="Line 53"/>
          <p:cNvSpPr>
            <a:spLocks noChangeShapeType="1"/>
          </p:cNvSpPr>
          <p:nvPr/>
        </p:nvSpPr>
        <p:spPr bwMode="auto">
          <a:xfrm>
            <a:off x="255554" y="4754433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1EB114-D0F2-0941-95BA-5E35BACBF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A3E27-F665-4496-9E0F-5CB4951E8069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95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6 L 0.13125 -0.40324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62" y="-2016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0.34514 -0.40672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57" y="-20347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11111E-6 L 0.13871 -0.44305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-22153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48148E-6 L -0.09427 -0.04236 " pathEditMode="relative" rAng="0" ptsTypes="AA">
                                      <p:cBhvr>
                                        <p:cTn id="11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2" y="-2130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48148E-6 L -0.09427 -0.04236 " pathEditMode="relative" rAng="0" ptsTypes="AA">
                                      <p:cBhvr>
                                        <p:cTn id="155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2" y="-2130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48148E-6 L -0.09427 -0.04236 " pathEditMode="relative" rAng="0" ptsTypes="AA">
                                      <p:cBhvr>
                                        <p:cTn id="164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22" y="-2130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6" grpId="0" uiExpand="1" build="p" animBg="1"/>
      <p:bldP spid="47" grpId="0"/>
      <p:bldP spid="47" grpId="1"/>
      <p:bldP spid="47" grpId="2"/>
      <p:bldP spid="48" grpId="0"/>
      <p:bldP spid="48" grpId="1"/>
      <p:bldP spid="48" grpId="2"/>
      <p:bldP spid="49" grpId="0" animBg="1"/>
      <p:bldP spid="49" grpId="1" animBg="1"/>
      <p:bldP spid="49" grpId="2" animBg="1"/>
      <p:bldP spid="50" grpId="0" animBg="1"/>
      <p:bldP spid="50" grpId="1" animBg="1"/>
      <p:bldP spid="50" grpId="2" animBg="1"/>
      <p:bldP spid="51" grpId="0" animBg="1"/>
      <p:bldP spid="51" grpId="1" animBg="1"/>
      <p:bldP spid="52" grpId="0"/>
      <p:bldP spid="52" grpId="1"/>
      <p:bldP spid="52" grpId="2"/>
      <p:bldP spid="63" grpId="0" animBg="1"/>
      <p:bldP spid="63" grpId="1" animBg="1"/>
      <p:bldP spid="63" grpId="2" animBg="1"/>
      <p:bldP spid="53" grpId="0"/>
      <p:bldP spid="53" grpId="1"/>
      <p:bldP spid="53" grpId="2"/>
      <p:bldP spid="53" grpId="3"/>
      <p:bldP spid="54" grpId="0" animBg="1"/>
      <p:bldP spid="54" grpId="1" animBg="1"/>
      <p:bldP spid="54" grpId="2" animBg="1"/>
      <p:bldP spid="55" grpId="0" animBg="1"/>
      <p:bldP spid="55" grpId="1" animBg="1"/>
      <p:bldP spid="55" grpId="2" animBg="1"/>
      <p:bldP spid="56" grpId="0" animBg="1"/>
      <p:bldP spid="56" grpId="1" animBg="1"/>
      <p:bldP spid="62" grpId="0" animBg="1"/>
      <p:bldP spid="62" grpId="1" animBg="1"/>
      <p:bldP spid="62" grpId="2" animBg="1"/>
      <p:bldP spid="64" grpId="0" animBg="1"/>
      <p:bldP spid="64" grpId="1" animBg="1"/>
      <p:bldP spid="65" grpId="0" animBg="1"/>
      <p:bldP spid="65" grpId="1" animBg="1"/>
      <p:bldP spid="66" grpId="0"/>
      <p:bldP spid="66" grpId="1"/>
      <p:bldP spid="66" grpId="2"/>
      <p:bldP spid="67" grpId="0" animBg="1"/>
      <p:bldP spid="67" grpId="1" animBg="1"/>
      <p:bldP spid="68" grpId="0"/>
      <p:bldP spid="68" grpId="1"/>
      <p:bldP spid="68" grpId="2"/>
      <p:bldP spid="69" grpId="0"/>
      <p:bldP spid="72" grpId="0"/>
      <p:bldP spid="9" grpId="0"/>
      <p:bldP spid="7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267" y="-112889"/>
            <a:ext cx="7772400" cy="1143000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Default Arguments: One other thing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2406" y="862245"/>
            <a:ext cx="81062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If the </a:t>
            </a:r>
            <a:r>
              <a:rPr lang="en-US" dirty="0" err="1"/>
              <a:t>j</a:t>
            </a:r>
            <a:r>
              <a:rPr lang="en-US" baseline="30000" dirty="0" err="1"/>
              <a:t>th</a:t>
            </a:r>
            <a:r>
              <a:rPr lang="en-US" dirty="0"/>
              <a:t> parameter has a default value, then all of the following parameters (j+1 to n) </a:t>
            </a:r>
            <a:r>
              <a:rPr lang="en-US" dirty="0">
                <a:solidFill>
                  <a:srgbClr val="FF0000"/>
                </a:solidFill>
              </a:rPr>
              <a:t>must</a:t>
            </a:r>
            <a:r>
              <a:rPr lang="en-US" dirty="0"/>
              <a:t> also have default values.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94548" y="1731990"/>
            <a:ext cx="8501975" cy="1458680"/>
            <a:chOff x="340468" y="1809814"/>
            <a:chExt cx="8501975" cy="1458680"/>
          </a:xfrm>
        </p:grpSpPr>
        <p:sp>
          <p:nvSpPr>
            <p:cNvPr id="46" name="Rectangle 42"/>
            <p:cNvSpPr>
              <a:spLocks noChangeArrowheads="1"/>
            </p:cNvSpPr>
            <p:nvPr/>
          </p:nvSpPr>
          <p:spPr bwMode="auto">
            <a:xfrm>
              <a:off x="340468" y="1809814"/>
              <a:ext cx="8501975" cy="1458680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noAutofit/>
            </a:bodyPr>
            <a:lstStyle/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// 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INVALID!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Our 1</a:t>
              </a:r>
              <a:r>
                <a:rPr lang="en-US" sz="1800" b="1" baseline="30000" dirty="0">
                  <a:latin typeface="Courier New" pitchFamily="49" charset="0"/>
                  <a:cs typeface="Courier New" pitchFamily="49" charset="0"/>
                </a:rPr>
                <a:t>st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param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is default, but 2</a:t>
              </a:r>
              <a:r>
                <a:rPr lang="en-US" sz="1800" b="1" baseline="30000" dirty="0">
                  <a:latin typeface="Courier New" pitchFamily="49" charset="0"/>
                  <a:cs typeface="Courier New" pitchFamily="49" charset="0"/>
                </a:rPr>
                <a:t>nd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and 3</a:t>
              </a:r>
              <a:r>
                <a:rPr lang="en-US" sz="1800" b="1" baseline="30000" dirty="0">
                  <a:latin typeface="Courier New" pitchFamily="49" charset="0"/>
                  <a:cs typeface="Courier New" pitchFamily="49" charset="0"/>
                </a:rPr>
                <a:t>rd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aren’t!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bool burp(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length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>
                  <a:solidFill>
                    <a:srgbClr val="7030A0"/>
                  </a:solidFill>
                  <a:latin typeface="Courier New" pitchFamily="49" charset="0"/>
                  <a:cs typeface="Courier New" pitchFamily="49" charset="0"/>
                </a:rPr>
                <a:t>= 5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sz="1800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loudness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sz="1800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pitch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 ...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}</a:t>
              </a:r>
            </a:p>
            <a:p>
              <a:pPr>
                <a:tabLst>
                  <a:tab pos="228600" algn="l"/>
                </a:tabLst>
              </a:pP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" name="Straight Connector 3"/>
            <p:cNvCxnSpPr/>
            <p:nvPr/>
          </p:nvCxnSpPr>
          <p:spPr bwMode="auto">
            <a:xfrm>
              <a:off x="3959157" y="2393004"/>
              <a:ext cx="1673158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Straight Connector 28"/>
            <p:cNvCxnSpPr/>
            <p:nvPr/>
          </p:nvCxnSpPr>
          <p:spPr bwMode="auto">
            <a:xfrm>
              <a:off x="5889948" y="2402732"/>
              <a:ext cx="1240426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8" name="Group 7"/>
          <p:cNvGrpSpPr/>
          <p:nvPr/>
        </p:nvGrpSpPr>
        <p:grpSpPr>
          <a:xfrm>
            <a:off x="311281" y="2393234"/>
            <a:ext cx="8501975" cy="1458680"/>
            <a:chOff x="340465" y="2539154"/>
            <a:chExt cx="8501975" cy="1458680"/>
          </a:xfrm>
        </p:grpSpPr>
        <p:sp>
          <p:nvSpPr>
            <p:cNvPr id="26" name="Rectangle 42"/>
            <p:cNvSpPr>
              <a:spLocks noChangeArrowheads="1"/>
            </p:cNvSpPr>
            <p:nvPr/>
          </p:nvSpPr>
          <p:spPr bwMode="auto">
            <a:xfrm>
              <a:off x="340465" y="2539154"/>
              <a:ext cx="8501975" cy="1458680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noAutofit/>
            </a:bodyPr>
            <a:lstStyle/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// 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INVALID!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Our first 2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params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are default, but 3</a:t>
              </a:r>
              <a:r>
                <a:rPr lang="en-US" sz="1800" b="1" baseline="30000" dirty="0">
                  <a:latin typeface="Courier New" pitchFamily="49" charset="0"/>
                  <a:cs typeface="Courier New" pitchFamily="49" charset="0"/>
                </a:rPr>
                <a:t>rd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isn’t!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bool burp(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length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>
                  <a:solidFill>
                    <a:srgbClr val="7030A0"/>
                  </a:solidFill>
                  <a:latin typeface="Courier New" pitchFamily="49" charset="0"/>
                  <a:cs typeface="Courier New" pitchFamily="49" charset="0"/>
                </a:rPr>
                <a:t>= 5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loudness </a:t>
              </a:r>
              <a:r>
                <a:rPr lang="en-US" sz="1800" b="1" dirty="0">
                  <a:solidFill>
                    <a:srgbClr val="7030A0"/>
                  </a:solidFill>
                  <a:latin typeface="Courier New" pitchFamily="49" charset="0"/>
                  <a:cs typeface="Courier New" pitchFamily="49" charset="0"/>
                </a:rPr>
                <a:t>= 12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sz="1800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pitch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 ...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}</a:t>
              </a:r>
            </a:p>
            <a:p>
              <a:pPr>
                <a:tabLst>
                  <a:tab pos="228600" algn="l"/>
                </a:tabLst>
              </a:pP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 bwMode="auto">
            <a:xfrm>
              <a:off x="6567646" y="3138790"/>
              <a:ext cx="1240426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5" name="Rectangle 42"/>
          <p:cNvSpPr>
            <a:spLocks noChangeArrowheads="1"/>
          </p:cNvSpPr>
          <p:nvPr/>
        </p:nvSpPr>
        <p:spPr bwMode="auto">
          <a:xfrm>
            <a:off x="236709" y="4656294"/>
            <a:ext cx="8501975" cy="1458680"/>
          </a:xfrm>
          <a:prstGeom prst="rect">
            <a:avLst/>
          </a:prstGeom>
          <a:solidFill>
            <a:schemeClr val="accent3">
              <a:lumMod val="95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// </a:t>
            </a:r>
            <a:r>
              <a:rPr lang="en-US" sz="1800" b="1" dirty="0">
                <a:solidFill>
                  <a:schemeClr val="accent5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PERFECT! All parameters are default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bool burp(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length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8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= 5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loudness </a:t>
            </a:r>
            <a:r>
              <a:rPr lang="en-US" sz="18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= 5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pitch </a:t>
            </a:r>
            <a:r>
              <a:rPr lang="en-US" sz="18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= 60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...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7" name="Rectangle 42"/>
          <p:cNvSpPr>
            <a:spLocks noChangeArrowheads="1"/>
          </p:cNvSpPr>
          <p:nvPr/>
        </p:nvSpPr>
        <p:spPr bwMode="auto">
          <a:xfrm>
            <a:off x="369652" y="5265899"/>
            <a:ext cx="8501975" cy="1458680"/>
          </a:xfrm>
          <a:prstGeom prst="rect">
            <a:avLst/>
          </a:prstGeom>
          <a:solidFill>
            <a:schemeClr val="accent3">
              <a:lumMod val="95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no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// </a:t>
            </a:r>
            <a:r>
              <a:rPr lang="en-US" sz="1800" b="1" dirty="0">
                <a:solidFill>
                  <a:schemeClr val="accent5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PERFECT! All default parameters come after non-defaults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bool burp(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length,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loudness </a:t>
            </a:r>
            <a:r>
              <a:rPr lang="en-US" sz="18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= 5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800" b="1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pitch </a:t>
            </a:r>
            <a:r>
              <a:rPr lang="en-US" sz="18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= 60</a:t>
            </a:r>
            <a:r>
              <a:rPr lang="en-US" sz="1800" b="1" dirty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...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44155" y="2992870"/>
            <a:ext cx="8501975" cy="1458680"/>
            <a:chOff x="444155" y="2992870"/>
            <a:chExt cx="8501975" cy="1458680"/>
          </a:xfrm>
        </p:grpSpPr>
        <p:sp>
          <p:nvSpPr>
            <p:cNvPr id="39" name="Rectangle 42"/>
            <p:cNvSpPr>
              <a:spLocks noChangeArrowheads="1"/>
            </p:cNvSpPr>
            <p:nvPr/>
          </p:nvSpPr>
          <p:spPr bwMode="auto">
            <a:xfrm>
              <a:off x="444155" y="2992870"/>
              <a:ext cx="8501975" cy="1458680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noAutofit/>
            </a:bodyPr>
            <a:lstStyle/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// 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INVALID!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Our 1</a:t>
              </a:r>
              <a:r>
                <a:rPr lang="en-US" sz="1800" b="1" baseline="30000" dirty="0">
                  <a:latin typeface="Courier New" pitchFamily="49" charset="0"/>
                  <a:cs typeface="Courier New" pitchFamily="49" charset="0"/>
                </a:rPr>
                <a:t>st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param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is default, but 2</a:t>
              </a:r>
              <a:r>
                <a:rPr lang="en-US" sz="1800" b="1" baseline="30000" dirty="0">
                  <a:latin typeface="Courier New" pitchFamily="49" charset="0"/>
                  <a:cs typeface="Courier New" pitchFamily="49" charset="0"/>
                </a:rPr>
                <a:t>nd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isn’t!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bool burp(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length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800" b="1" dirty="0">
                  <a:solidFill>
                    <a:srgbClr val="7030A0"/>
                  </a:solidFill>
                  <a:latin typeface="Courier New" pitchFamily="49" charset="0"/>
                  <a:cs typeface="Courier New" pitchFamily="49" charset="0"/>
                </a:rPr>
                <a:t>= 5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sz="1800" b="1" dirty="0" err="1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loudness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sz="1800" b="1" dirty="0" err="1">
                  <a:latin typeface="Courier New" pitchFamily="49" charset="0"/>
                  <a:cs typeface="Courier New" pitchFamily="49" charset="0"/>
                </a:rPr>
                <a:t>int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pitch </a:t>
              </a:r>
              <a:r>
                <a:rPr lang="en-US" sz="1800" b="1" dirty="0">
                  <a:solidFill>
                    <a:srgbClr val="7030A0"/>
                  </a:solidFill>
                  <a:latin typeface="Courier New" pitchFamily="49" charset="0"/>
                  <a:cs typeface="Courier New" pitchFamily="49" charset="0"/>
                </a:rPr>
                <a:t>= 60</a:t>
              </a: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)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{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  ...</a:t>
              </a:r>
            </a:p>
            <a:p>
              <a:pPr>
                <a:tabLst>
                  <a:tab pos="228600" algn="l"/>
                </a:tabLst>
              </a:pPr>
              <a:r>
                <a:rPr lang="en-US" sz="1800" b="1" dirty="0">
                  <a:latin typeface="Courier New" pitchFamily="49" charset="0"/>
                  <a:cs typeface="Courier New" pitchFamily="49" charset="0"/>
                </a:rPr>
                <a:t>}</a:t>
              </a:r>
            </a:p>
            <a:p>
              <a:pPr>
                <a:tabLst>
                  <a:tab pos="228600" algn="l"/>
                </a:tabLst>
              </a:pPr>
              <a:endParaRPr lang="en-US" sz="1800" b="1" dirty="0"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 bwMode="auto">
            <a:xfrm>
              <a:off x="4074929" y="3586261"/>
              <a:ext cx="1669099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F529E1-AAF2-B840-AFBB-5917823B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A3E27-F665-4496-9E0F-5CB4951E8069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5" grpId="0" animBg="1"/>
      <p:bldP spid="3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28600"/>
            <a:ext cx="8382000" cy="1143000"/>
          </a:xfrm>
        </p:spPr>
        <p:txBody>
          <a:bodyPr/>
          <a:lstStyle/>
          <a:p>
            <a:r>
              <a:rPr lang="en-US"/>
              <a:t>When Constructors are Called</a:t>
            </a:r>
          </a:p>
        </p:txBody>
      </p:sp>
      <p:sp>
        <p:nvSpPr>
          <p:cNvPr id="118788" name="Text Box 4"/>
          <p:cNvSpPr txBox="1">
            <a:spLocks noChangeArrowheads="1"/>
          </p:cNvSpPr>
          <p:nvPr/>
        </p:nvSpPr>
        <p:spPr bwMode="auto">
          <a:xfrm>
            <a:off x="152399" y="748402"/>
            <a:ext cx="1537600" cy="615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chemeClr val="tx2"/>
                </a:solidFill>
              </a:rPr>
              <a:t>int</a:t>
            </a:r>
            <a:r>
              <a:rPr lang="en-US" sz="2400" dirty="0">
                <a:solidFill>
                  <a:schemeClr val="tx2"/>
                </a:solidFill>
              </a:rPr>
              <a:t> main()</a:t>
            </a:r>
          </a:p>
          <a:p>
            <a:r>
              <a:rPr lang="en-US" sz="2400" dirty="0">
                <a:solidFill>
                  <a:schemeClr val="tx2"/>
                </a:solidFill>
              </a:rPr>
              <a:t>{</a:t>
            </a: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br>
              <a:rPr lang="en-US" sz="2400" dirty="0">
                <a:solidFill>
                  <a:schemeClr val="tx2"/>
                </a:solidFill>
              </a:rPr>
            </a:br>
            <a:endParaRPr lang="en-US" sz="10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}</a:t>
            </a:r>
          </a:p>
        </p:txBody>
      </p:sp>
      <p:sp>
        <p:nvSpPr>
          <p:cNvPr id="118789" name="Text Box 5"/>
          <p:cNvSpPr txBox="1">
            <a:spLocks noChangeArrowheads="1"/>
          </p:cNvSpPr>
          <p:nvPr/>
        </p:nvSpPr>
        <p:spPr bwMode="auto">
          <a:xfrm>
            <a:off x="587374" y="1654865"/>
            <a:ext cx="436690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Gassy  </a:t>
            </a:r>
            <a:r>
              <a:rPr lang="en-US" sz="2400" dirty="0">
                <a:solidFill>
                  <a:srgbClr val="FF0000"/>
                </a:solidFill>
              </a:rPr>
              <a:t>carey</a:t>
            </a:r>
            <a:r>
              <a:rPr lang="en-US" sz="2400" dirty="0"/>
              <a:t>(45,false), </a:t>
            </a:r>
            <a:r>
              <a:rPr lang="en-US" sz="2400" dirty="0">
                <a:solidFill>
                  <a:srgbClr val="FF0000"/>
                </a:solidFill>
              </a:rPr>
              <a:t>bill</a:t>
            </a:r>
            <a:r>
              <a:rPr lang="en-US" sz="2400" dirty="0"/>
              <a:t>;</a:t>
            </a:r>
            <a:r>
              <a:rPr lang="en-US" sz="2400" dirty="0">
                <a:solidFill>
                  <a:srgbClr val="006666"/>
                </a:solidFill>
              </a:rPr>
              <a:t>  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18791" name="Text Box 7"/>
          <p:cNvSpPr txBox="1">
            <a:spLocks noChangeArrowheads="1"/>
          </p:cNvSpPr>
          <p:nvPr/>
        </p:nvSpPr>
        <p:spPr bwMode="auto">
          <a:xfrm>
            <a:off x="587374" y="2469344"/>
            <a:ext cx="316464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Gassy </a:t>
            </a:r>
            <a:r>
              <a:rPr lang="en-US" sz="2400" dirty="0">
                <a:solidFill>
                  <a:srgbClr val="80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arr</a:t>
            </a:r>
            <a:r>
              <a:rPr lang="en-US" sz="2400" dirty="0"/>
              <a:t>[</a:t>
            </a:r>
            <a:r>
              <a:rPr lang="en-US" sz="2400" dirty="0">
                <a:solidFill>
                  <a:srgbClr val="FF0000"/>
                </a:solidFill>
              </a:rPr>
              <a:t>52</a:t>
            </a:r>
            <a:r>
              <a:rPr lang="en-US" sz="2400" dirty="0"/>
              <a:t>]; </a:t>
            </a:r>
            <a:r>
              <a:rPr lang="en-US" sz="2400" dirty="0">
                <a:solidFill>
                  <a:srgbClr val="800000"/>
                </a:solidFill>
              </a:rPr>
              <a:t>       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18794" name="Text Box 10"/>
          <p:cNvSpPr txBox="1">
            <a:spLocks noChangeArrowheads="1"/>
          </p:cNvSpPr>
          <p:nvPr/>
        </p:nvSpPr>
        <p:spPr bwMode="auto">
          <a:xfrm>
            <a:off x="598487" y="3205649"/>
            <a:ext cx="504817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Gassy </a:t>
            </a:r>
            <a:r>
              <a:rPr lang="en-US" sz="2400" dirty="0">
                <a:solidFill>
                  <a:srgbClr val="006666"/>
                </a:solidFill>
              </a:rPr>
              <a:t> </a:t>
            </a:r>
            <a:r>
              <a:rPr lang="en-US" sz="2400" dirty="0"/>
              <a:t>*</a:t>
            </a:r>
            <a:r>
              <a:rPr lang="en-US" sz="2400" dirty="0" err="1"/>
              <a:t>ptr</a:t>
            </a:r>
            <a:r>
              <a:rPr lang="en-US" sz="2400" dirty="0"/>
              <a:t> = new</a:t>
            </a:r>
            <a:r>
              <a:rPr lang="en-US" sz="2400" dirty="0">
                <a:solidFill>
                  <a:srgbClr val="006666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Gassy</a:t>
            </a:r>
            <a:r>
              <a:rPr lang="en-US" sz="2400" dirty="0"/>
              <a:t>(1,false);</a:t>
            </a:r>
            <a:r>
              <a:rPr lang="en-US" sz="2400" dirty="0">
                <a:solidFill>
                  <a:srgbClr val="006666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18796" name="Text Box 12"/>
          <p:cNvSpPr txBox="1">
            <a:spLocks noChangeArrowheads="1"/>
          </p:cNvSpPr>
          <p:nvPr/>
        </p:nvSpPr>
        <p:spPr bwMode="auto">
          <a:xfrm>
            <a:off x="565398" y="5948650"/>
            <a:ext cx="288412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Gassy  *</a:t>
            </a:r>
            <a:r>
              <a:rPr lang="en-US" sz="2400" dirty="0" err="1"/>
              <a:t>justAPtr</a:t>
            </a:r>
            <a:r>
              <a:rPr lang="en-US" sz="2400" dirty="0"/>
              <a:t>;</a:t>
            </a:r>
            <a:r>
              <a:rPr lang="en-US" sz="2400" dirty="0">
                <a:solidFill>
                  <a:srgbClr val="006666"/>
                </a:solidFill>
              </a:rPr>
              <a:t>  </a:t>
            </a:r>
            <a:endParaRPr lang="en-US" sz="2400" dirty="0">
              <a:solidFill>
                <a:srgbClr val="FF33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699542" y="176902"/>
            <a:ext cx="3372570" cy="1143000"/>
            <a:chOff x="5771431" y="-4972"/>
            <a:chExt cx="2228850" cy="181223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2" name="AutoShape 17"/>
            <p:cNvSpPr>
              <a:spLocks noChangeArrowheads="1"/>
            </p:cNvSpPr>
            <p:nvPr/>
          </p:nvSpPr>
          <p:spPr bwMode="auto">
            <a:xfrm>
              <a:off x="5771431" y="-4971"/>
              <a:ext cx="2228850" cy="1812235"/>
            </a:xfrm>
            <a:prstGeom prst="wedgeRoundRectCallout">
              <a:avLst>
                <a:gd name="adj1" fmla="val -160154"/>
                <a:gd name="adj2" fmla="val 88185"/>
                <a:gd name="adj3" fmla="val 16667"/>
              </a:avLst>
            </a:prstGeom>
            <a:grp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A constructor is called any time you </a:t>
              </a:r>
              <a:r>
                <a:rPr lang="en-US" dirty="0">
                  <a:solidFill>
                    <a:srgbClr val="990000"/>
                  </a:solidFill>
                </a:rPr>
                <a:t>create a new variable</a:t>
              </a:r>
              <a:r>
                <a:rPr lang="en-US" dirty="0">
                  <a:solidFill>
                    <a:schemeClr val="tx2"/>
                  </a:solidFill>
                </a:rPr>
                <a:t> for a class.</a:t>
              </a:r>
            </a:p>
          </p:txBody>
        </p:sp>
        <p:sp>
          <p:nvSpPr>
            <p:cNvPr id="13" name="AutoShape 17"/>
            <p:cNvSpPr>
              <a:spLocks noChangeArrowheads="1"/>
            </p:cNvSpPr>
            <p:nvPr/>
          </p:nvSpPr>
          <p:spPr bwMode="auto">
            <a:xfrm>
              <a:off x="5771431" y="-4972"/>
              <a:ext cx="2228850" cy="1812235"/>
            </a:xfrm>
            <a:prstGeom prst="wedgeRoundRectCallout">
              <a:avLst>
                <a:gd name="adj1" fmla="val -96701"/>
                <a:gd name="adj2" fmla="val 81162"/>
                <a:gd name="adj3" fmla="val 16667"/>
              </a:avLst>
            </a:prstGeom>
            <a:grp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A constructor is called any time you </a:t>
              </a:r>
              <a:r>
                <a:rPr lang="en-US" dirty="0">
                  <a:solidFill>
                    <a:srgbClr val="990000"/>
                  </a:solidFill>
                </a:rPr>
                <a:t>create a new variable</a:t>
              </a:r>
              <a:r>
                <a:rPr lang="en-US" dirty="0">
                  <a:solidFill>
                    <a:schemeClr val="tx2"/>
                  </a:solidFill>
                </a:rPr>
                <a:t> of a class.</a:t>
              </a:r>
            </a:p>
          </p:txBody>
        </p:sp>
      </p:grpSp>
      <p:sp>
        <p:nvSpPr>
          <p:cNvPr id="15" name="AutoShape 17"/>
          <p:cNvSpPr>
            <a:spLocks noChangeArrowheads="1"/>
          </p:cNvSpPr>
          <p:nvPr/>
        </p:nvSpPr>
        <p:spPr bwMode="auto">
          <a:xfrm>
            <a:off x="5595138" y="1397266"/>
            <a:ext cx="3476974" cy="1438528"/>
          </a:xfrm>
          <a:prstGeom prst="wedgeRoundRectCallout">
            <a:avLst>
              <a:gd name="adj1" fmla="val -129903"/>
              <a:gd name="adj2" fmla="val 3979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A constructor is called </a:t>
            </a:r>
            <a:r>
              <a:rPr lang="en-US" dirty="0">
                <a:solidFill>
                  <a:srgbClr val="990000"/>
                </a:solidFill>
              </a:rPr>
              <a:t>N times </a:t>
            </a:r>
            <a:r>
              <a:rPr lang="en-US" dirty="0"/>
              <a:t>(once for each array element) </a:t>
            </a:r>
            <a:r>
              <a:rPr lang="en-US" dirty="0">
                <a:solidFill>
                  <a:schemeClr val="tx2"/>
                </a:solidFill>
              </a:rPr>
              <a:t>when you </a:t>
            </a:r>
            <a:r>
              <a:rPr lang="en-US" dirty="0"/>
              <a:t>create an </a:t>
            </a:r>
            <a:r>
              <a:rPr lang="en-US" dirty="0">
                <a:solidFill>
                  <a:srgbClr val="990000"/>
                </a:solidFill>
              </a:rPr>
              <a:t>array </a:t>
            </a:r>
            <a:r>
              <a:rPr lang="en-US" dirty="0"/>
              <a:t>of</a:t>
            </a:r>
            <a:r>
              <a:rPr lang="en-US" dirty="0">
                <a:solidFill>
                  <a:srgbClr val="990000"/>
                </a:solidFill>
              </a:rPr>
              <a:t> size N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16" name="AutoShape 17"/>
          <p:cNvSpPr>
            <a:spLocks noChangeArrowheads="1"/>
          </p:cNvSpPr>
          <p:nvPr/>
        </p:nvSpPr>
        <p:spPr bwMode="auto">
          <a:xfrm>
            <a:off x="5595138" y="3093608"/>
            <a:ext cx="3436719" cy="1351069"/>
          </a:xfrm>
          <a:prstGeom prst="wedgeRoundRectCallout">
            <a:avLst>
              <a:gd name="adj1" fmla="val -59493"/>
              <a:gd name="adj2" fmla="val -3340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A constructor is called when you use </a:t>
            </a:r>
            <a:r>
              <a:rPr lang="en-US" dirty="0">
                <a:solidFill>
                  <a:schemeClr val="accent2"/>
                </a:solidFill>
              </a:rPr>
              <a:t>new</a:t>
            </a:r>
            <a:r>
              <a:rPr lang="en-US" dirty="0">
                <a:solidFill>
                  <a:schemeClr val="tx2"/>
                </a:solidFill>
              </a:rPr>
              <a:t> to </a:t>
            </a:r>
            <a:r>
              <a:rPr lang="en-US" dirty="0">
                <a:solidFill>
                  <a:srgbClr val="990000"/>
                </a:solidFill>
              </a:rPr>
              <a:t>dynamically allocate a new variable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>
            <a:off x="4177386" y="5967836"/>
            <a:ext cx="4661814" cy="805213"/>
          </a:xfrm>
          <a:prstGeom prst="wedgeRoundRectCallout">
            <a:avLst>
              <a:gd name="adj1" fmla="val -71282"/>
              <a:gd name="adj2" fmla="val -21888"/>
              <a:gd name="adj3" fmla="val 16667"/>
            </a:avLst>
          </a:prstGeom>
          <a:solidFill>
            <a:srgbClr val="F9DCD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The constructor is </a:t>
            </a:r>
            <a:r>
              <a:rPr lang="en-US" i="1" dirty="0">
                <a:solidFill>
                  <a:srgbClr val="A50021"/>
                </a:solidFill>
              </a:rPr>
              <a:t>not called</a:t>
            </a:r>
            <a:r>
              <a:rPr lang="en-US" dirty="0">
                <a:solidFill>
                  <a:schemeClr val="tx2"/>
                </a:solidFill>
              </a:rPr>
              <a:t> when you just </a:t>
            </a:r>
            <a:r>
              <a:rPr lang="en-US" dirty="0">
                <a:solidFill>
                  <a:srgbClr val="A50021"/>
                </a:solidFill>
              </a:rPr>
              <a:t>define </a:t>
            </a:r>
            <a:r>
              <a:rPr lang="en-US" dirty="0"/>
              <a:t>a </a:t>
            </a:r>
            <a:r>
              <a:rPr lang="en-US" dirty="0">
                <a:solidFill>
                  <a:srgbClr val="A50021"/>
                </a:solidFill>
              </a:rPr>
              <a:t>pointer variable</a:t>
            </a:r>
            <a:r>
              <a:rPr lang="en-US" dirty="0">
                <a:solidFill>
                  <a:schemeClr val="tx2"/>
                </a:solidFill>
              </a:rPr>
              <a:t>!</a:t>
            </a:r>
          </a:p>
        </p:txBody>
      </p:sp>
      <p:sp>
        <p:nvSpPr>
          <p:cNvPr id="14" name="Text Box 10">
            <a:extLst>
              <a:ext uri="{FF2B5EF4-FFF2-40B4-BE49-F238E27FC236}">
                <a16:creationId xmlns:a16="http://schemas.microsoft.com/office/drawing/2014/main" id="{A08E0229-2F0C-4D98-A30D-58ADF6E631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374" y="3996231"/>
            <a:ext cx="354456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/>
              <a:t>for (int </a:t>
            </a:r>
            <a:r>
              <a:rPr lang="en-US" sz="2400" dirty="0" err="1"/>
              <a:t>i</a:t>
            </a:r>
            <a:r>
              <a:rPr lang="en-US" sz="2400" dirty="0"/>
              <a:t>=0; </a:t>
            </a:r>
            <a:r>
              <a:rPr lang="en-US" sz="2400" dirty="0" err="1"/>
              <a:t>i</a:t>
            </a:r>
            <a:r>
              <a:rPr lang="en-US" sz="2400" dirty="0"/>
              <a:t> &lt; 10; ++</a:t>
            </a:r>
            <a:r>
              <a:rPr lang="en-US" sz="2400" dirty="0" err="1"/>
              <a:t>i</a:t>
            </a:r>
            <a:r>
              <a:rPr lang="en-US" sz="2400" dirty="0"/>
              <a:t>) {</a:t>
            </a:r>
          </a:p>
          <a:p>
            <a:r>
              <a:rPr lang="en-US" sz="2400" dirty="0">
                <a:solidFill>
                  <a:srgbClr val="FF0000"/>
                </a:solidFill>
              </a:rPr>
              <a:t>     </a:t>
            </a:r>
            <a:r>
              <a:rPr lang="en-US" sz="2400" dirty="0"/>
              <a:t>Gassy</a:t>
            </a:r>
            <a:r>
              <a:rPr lang="en-US" sz="2400" dirty="0">
                <a:solidFill>
                  <a:srgbClr val="FF0000"/>
                </a:solidFill>
              </a:rPr>
              <a:t> temp;</a:t>
            </a:r>
          </a:p>
          <a:p>
            <a:r>
              <a:rPr lang="en-US" sz="2400" dirty="0">
                <a:solidFill>
                  <a:srgbClr val="FF0000"/>
                </a:solidFill>
              </a:rPr>
              <a:t>     </a:t>
            </a:r>
            <a:r>
              <a:rPr lang="en-US" sz="2400" dirty="0"/>
              <a:t>...</a:t>
            </a:r>
          </a:p>
          <a:p>
            <a:r>
              <a:rPr lang="en-US" sz="2400" dirty="0"/>
              <a:t>}</a:t>
            </a:r>
          </a:p>
        </p:txBody>
      </p:sp>
      <p:sp>
        <p:nvSpPr>
          <p:cNvPr id="17" name="AutoShape 17">
            <a:extLst>
              <a:ext uri="{FF2B5EF4-FFF2-40B4-BE49-F238E27FC236}">
                <a16:creationId xmlns:a16="http://schemas.microsoft.com/office/drawing/2014/main" id="{A3D09A1E-668E-4A45-B27B-8569452D5C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2481" y="4546506"/>
            <a:ext cx="3436719" cy="1351069"/>
          </a:xfrm>
          <a:prstGeom prst="wedgeRoundRectCallout">
            <a:avLst>
              <a:gd name="adj1" fmla="val -122517"/>
              <a:gd name="adj2" fmla="val -4385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If a variable is declared </a:t>
            </a:r>
            <a:r>
              <a:rPr lang="en-US" dirty="0">
                <a:solidFill>
                  <a:srgbClr val="C00000"/>
                </a:solidFill>
              </a:rPr>
              <a:t>in a loop</a:t>
            </a:r>
            <a:r>
              <a:rPr lang="en-US" dirty="0">
                <a:solidFill>
                  <a:schemeClr val="tx2"/>
                </a:solidFill>
              </a:rPr>
              <a:t>, it is newly constructed during </a:t>
            </a:r>
            <a:r>
              <a:rPr lang="en-US" dirty="0">
                <a:solidFill>
                  <a:srgbClr val="C00000"/>
                </a:solidFill>
              </a:rPr>
              <a:t>EVERY iteration</a:t>
            </a:r>
            <a:r>
              <a:rPr lang="en-US" dirty="0">
                <a:solidFill>
                  <a:schemeClr val="tx2"/>
                </a:solidFill>
              </a:rPr>
              <a:t>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D51E4F-1681-BC43-96C0-D8874CE9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CD946-6D79-44F2-A181-575F8E467BD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59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8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8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87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8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89" grpId="0" autoUpdateAnimBg="0"/>
      <p:bldP spid="118791" grpId="0" autoUpdateAnimBg="0"/>
      <p:bldP spid="118794" grpId="0" build="p" autoUpdateAnimBg="0"/>
      <p:bldP spid="118796" grpId="0" autoUpdateAnimBg="0"/>
      <p:bldP spid="15" grpId="0" animBg="1"/>
      <p:bldP spid="16" grpId="0" animBg="1"/>
      <p:bldP spid="18" grpId="0" animBg="1"/>
      <p:bldP spid="14" grpId="0" autoUpdateAnimBg="0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ChangeArrowheads="1"/>
          </p:cNvSpPr>
          <p:nvPr/>
        </p:nvSpPr>
        <p:spPr bwMode="auto">
          <a:xfrm>
            <a:off x="211017" y="3323493"/>
            <a:ext cx="4458465" cy="3373438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907" name="Rectangle 3"/>
          <p:cNvSpPr>
            <a:spLocks noChangeArrowheads="1"/>
          </p:cNvSpPr>
          <p:nvPr/>
        </p:nvSpPr>
        <p:spPr bwMode="auto">
          <a:xfrm>
            <a:off x="6858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Destructors</a:t>
            </a:r>
          </a:p>
        </p:txBody>
      </p:sp>
      <p:sp>
        <p:nvSpPr>
          <p:cNvPr id="123908" name="Rectangle 4"/>
          <p:cNvSpPr>
            <a:spLocks noChangeArrowheads="1"/>
          </p:cNvSpPr>
          <p:nvPr/>
        </p:nvSpPr>
        <p:spPr bwMode="auto">
          <a:xfrm>
            <a:off x="0" y="838200"/>
            <a:ext cx="91440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>
                <a:cs typeface="Courier New" pitchFamily="49" charset="0"/>
              </a:rPr>
              <a:t>Just as every class has a </a:t>
            </a:r>
            <a:r>
              <a:rPr lang="en-US" dirty="0">
                <a:solidFill>
                  <a:schemeClr val="accent2"/>
                </a:solidFill>
                <a:cs typeface="Courier New" pitchFamily="49" charset="0"/>
              </a:rPr>
              <a:t>constructor</a:t>
            </a:r>
            <a:r>
              <a:rPr lang="en-US" dirty="0">
                <a:cs typeface="Courier New" pitchFamily="49" charset="0"/>
              </a:rPr>
              <a:t>, every class also has a </a:t>
            </a:r>
            <a:br>
              <a:rPr lang="en-US" dirty="0">
                <a:cs typeface="Courier New" pitchFamily="49" charset="0"/>
              </a:rPr>
            </a:br>
            <a:r>
              <a:rPr lang="en-US" dirty="0">
                <a:solidFill>
                  <a:srgbClr val="990000"/>
                </a:solidFill>
                <a:cs typeface="Courier New" pitchFamily="49" charset="0"/>
              </a:rPr>
              <a:t>destructor function</a:t>
            </a:r>
            <a:r>
              <a:rPr lang="en-US" dirty="0">
                <a:cs typeface="Courier New" pitchFamily="49" charset="0"/>
              </a:rPr>
              <a:t> (it may have </a:t>
            </a:r>
            <a:r>
              <a:rPr lang="en-US" i="1" dirty="0">
                <a:solidFill>
                  <a:srgbClr val="FF0000"/>
                </a:solidFill>
                <a:cs typeface="Courier New" pitchFamily="49" charset="0"/>
              </a:rPr>
              <a:t>only one </a:t>
            </a:r>
            <a:r>
              <a:rPr lang="en-US" dirty="0">
                <a:cs typeface="Courier New" pitchFamily="49" charset="0"/>
              </a:rPr>
              <a:t>of these).</a:t>
            </a:r>
            <a:endParaRPr lang="en-US" dirty="0"/>
          </a:p>
          <a:p>
            <a:pPr eaLnBrk="0" hangingPunct="0">
              <a:tabLst>
                <a:tab pos="228600" algn="l"/>
              </a:tabLst>
            </a:pPr>
            <a:endParaRPr lang="en-US" dirty="0"/>
          </a:p>
        </p:txBody>
      </p:sp>
      <p:sp>
        <p:nvSpPr>
          <p:cNvPr id="123909" name="Rectangle 5"/>
          <p:cNvSpPr>
            <a:spLocks noChangeArrowheads="1"/>
          </p:cNvSpPr>
          <p:nvPr/>
        </p:nvSpPr>
        <p:spPr bwMode="auto">
          <a:xfrm>
            <a:off x="0" y="1682262"/>
            <a:ext cx="9144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>
                <a:cs typeface="Courier New" pitchFamily="49" charset="0"/>
              </a:rPr>
              <a:t>The job of the </a:t>
            </a:r>
            <a:r>
              <a:rPr lang="en-US" dirty="0">
                <a:solidFill>
                  <a:srgbClr val="FF0000"/>
                </a:solidFill>
                <a:cs typeface="Courier New" pitchFamily="49" charset="0"/>
              </a:rPr>
              <a:t>destructor</a:t>
            </a:r>
            <a:r>
              <a:rPr lang="en-US" dirty="0">
                <a:cs typeface="Courier New" pitchFamily="49" charset="0"/>
              </a:rPr>
              <a:t> is to de-initialize or </a:t>
            </a:r>
            <a:r>
              <a:rPr lang="en-US" u="sng" dirty="0">
                <a:solidFill>
                  <a:schemeClr val="accent2"/>
                </a:solidFill>
                <a:cs typeface="Courier New" pitchFamily="49" charset="0"/>
              </a:rPr>
              <a:t>destruct</a:t>
            </a:r>
            <a:r>
              <a:rPr lang="en-US" dirty="0">
                <a:cs typeface="Courier New" pitchFamily="49" charset="0"/>
              </a:rPr>
              <a:t> </a:t>
            </a:r>
            <a:br>
              <a:rPr lang="en-US" dirty="0">
                <a:cs typeface="Courier New" pitchFamily="49" charset="0"/>
              </a:rPr>
            </a:br>
            <a:r>
              <a:rPr lang="en-US" dirty="0">
                <a:cs typeface="Courier New" pitchFamily="49" charset="0"/>
              </a:rPr>
              <a:t>a class variable</a:t>
            </a:r>
            <a:r>
              <a:rPr lang="en-US" dirty="0">
                <a:solidFill>
                  <a:srgbClr val="990000"/>
                </a:solidFill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when it </a:t>
            </a:r>
            <a:r>
              <a:rPr lang="en-US" dirty="0">
                <a:solidFill>
                  <a:srgbClr val="006666"/>
                </a:solidFill>
                <a:cs typeface="Courier New" pitchFamily="49" charset="0"/>
              </a:rPr>
              <a:t>goes away</a:t>
            </a:r>
            <a:r>
              <a:rPr lang="en-US" dirty="0">
                <a:cs typeface="Courier New" pitchFamily="49" charset="0"/>
              </a:rPr>
              <a:t>.</a:t>
            </a:r>
            <a:endParaRPr lang="en-US" dirty="0"/>
          </a:p>
        </p:txBody>
      </p:sp>
      <p:sp>
        <p:nvSpPr>
          <p:cNvPr id="123911" name="Rectangle 7"/>
          <p:cNvSpPr>
            <a:spLocks noChangeArrowheads="1"/>
          </p:cNvSpPr>
          <p:nvPr/>
        </p:nvSpPr>
        <p:spPr bwMode="auto">
          <a:xfrm>
            <a:off x="199295" y="3263168"/>
            <a:ext cx="4470188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Gassy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private: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  …</a:t>
            </a:r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};</a:t>
            </a:r>
            <a:endParaRPr lang="en-US" sz="1200" dirty="0"/>
          </a:p>
        </p:txBody>
      </p:sp>
      <p:sp>
        <p:nvSpPr>
          <p:cNvPr id="123912" name="Text Box 8"/>
          <p:cNvSpPr txBox="1">
            <a:spLocks noChangeArrowheads="1"/>
          </p:cNvSpPr>
          <p:nvPr/>
        </p:nvSpPr>
        <p:spPr bwMode="auto">
          <a:xfrm>
            <a:off x="812555" y="2488582"/>
            <a:ext cx="76104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Here’s how we define a </a:t>
            </a:r>
            <a:r>
              <a:rPr lang="en-US" dirty="0">
                <a:solidFill>
                  <a:srgbClr val="FF0000"/>
                </a:solidFill>
              </a:rPr>
              <a:t>destructor </a:t>
            </a:r>
            <a:r>
              <a:rPr lang="en-US" dirty="0"/>
              <a:t>for our class…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357553" y="4194513"/>
            <a:ext cx="4232031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24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~</a:t>
            </a: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Gassy()</a:t>
            </a: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tabLst>
                <a:tab pos="228600" algn="l"/>
              </a:tabLst>
            </a:pPr>
            <a:endParaRPr lang="en-US" sz="1800" b="1" dirty="0">
              <a:solidFill>
                <a:srgbClr val="6600CC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endParaRPr lang="en-US" sz="1800" b="1" dirty="0">
              <a:solidFill>
                <a:srgbClr val="6600CC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tabLst>
                <a:tab pos="228600" algn="l"/>
              </a:tabLst>
            </a:pPr>
            <a:r>
              <a:rPr lang="en-US" sz="1800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sz="1200" dirty="0">
              <a:solidFill>
                <a:srgbClr val="6600CC"/>
              </a:solidFill>
            </a:endParaRPr>
          </a:p>
        </p:txBody>
      </p:sp>
      <p:sp>
        <p:nvSpPr>
          <p:cNvPr id="16" name="AutoShape 97"/>
          <p:cNvSpPr>
            <a:spLocks noChangeArrowheads="1"/>
          </p:cNvSpPr>
          <p:nvPr/>
        </p:nvSpPr>
        <p:spPr bwMode="auto">
          <a:xfrm>
            <a:off x="4822746" y="2807148"/>
            <a:ext cx="4226167" cy="1799656"/>
          </a:xfrm>
          <a:prstGeom prst="wedgeRoundRectCallout">
            <a:avLst>
              <a:gd name="adj1" fmla="val -150093"/>
              <a:gd name="adj2" fmla="val 33350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2400" dirty="0"/>
              <a:t>To define a destructor function, place a </a:t>
            </a:r>
            <a:r>
              <a:rPr lang="en-US" sz="2400" dirty="0">
                <a:solidFill>
                  <a:srgbClr val="6600CC"/>
                </a:solidFill>
              </a:rPr>
              <a:t>tilde ~ </a:t>
            </a:r>
            <a:r>
              <a:rPr lang="en-US" sz="2400" dirty="0"/>
              <a:t>character in front of the </a:t>
            </a:r>
            <a:r>
              <a:rPr lang="en-US" sz="2400" dirty="0">
                <a:solidFill>
                  <a:srgbClr val="6600CC"/>
                </a:solidFill>
              </a:rPr>
              <a:t>name</a:t>
            </a:r>
            <a:r>
              <a:rPr lang="en-US" sz="2400" dirty="0"/>
              <a:t> of the class.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279C8F-891F-4C99-88D1-FD5E23277155}"/>
              </a:ext>
            </a:extLst>
          </p:cNvPr>
          <p:cNvSpPr/>
          <p:nvPr/>
        </p:nvSpPr>
        <p:spPr>
          <a:xfrm>
            <a:off x="250746" y="4830537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// your destructor</a:t>
            </a:r>
            <a:b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// code goes here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230E7A-7A91-4A2A-848C-47276A5C8BB1}"/>
              </a:ext>
            </a:extLst>
          </p:cNvPr>
          <p:cNvSpPr/>
          <p:nvPr/>
        </p:nvSpPr>
        <p:spPr>
          <a:xfrm>
            <a:off x="688896" y="4821012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for (int </a:t>
            </a:r>
            <a:r>
              <a:rPr lang="en-US" b="1" dirty="0" err="1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=0;i &lt; 5;++</a:t>
            </a:r>
            <a:r>
              <a:rPr lang="en-US" b="1" dirty="0" err="1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)</a:t>
            </a:r>
            <a:br>
              <a:rPr lang="en-US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b="1" dirty="0" err="1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cout</a:t>
            </a:r>
            <a:r>
              <a:rPr lang="en-US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 &lt;&lt; “</a:t>
            </a:r>
            <a:r>
              <a:rPr lang="en-US" b="1" dirty="0" err="1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pffffttt</a:t>
            </a:r>
            <a:r>
              <a:rPr lang="en-US" b="1" dirty="0">
                <a:solidFill>
                  <a:srgbClr val="6600CC"/>
                </a:solidFill>
                <a:latin typeface="Courier New" pitchFamily="49" charset="0"/>
                <a:cs typeface="Courier New" pitchFamily="49" charset="0"/>
              </a:rPr>
              <a:t>!\n”;</a:t>
            </a:r>
            <a:endParaRPr lang="en-US" dirty="0"/>
          </a:p>
        </p:txBody>
      </p:sp>
      <p:sp>
        <p:nvSpPr>
          <p:cNvPr id="18" name="AutoShape 97"/>
          <p:cNvSpPr>
            <a:spLocks noChangeArrowheads="1"/>
          </p:cNvSpPr>
          <p:nvPr/>
        </p:nvSpPr>
        <p:spPr bwMode="auto">
          <a:xfrm>
            <a:off x="4805794" y="4654429"/>
            <a:ext cx="4226167" cy="2127739"/>
          </a:xfrm>
          <a:prstGeom prst="wedgeRoundRectCallout">
            <a:avLst>
              <a:gd name="adj1" fmla="val -125954"/>
              <a:gd name="adj2" fmla="val -59618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2400" dirty="0"/>
              <a:t>It looks just like a </a:t>
            </a:r>
            <a:r>
              <a:rPr lang="en-US" sz="2400" dirty="0">
                <a:solidFill>
                  <a:srgbClr val="6600CC"/>
                </a:solidFill>
              </a:rPr>
              <a:t>constructor</a:t>
            </a:r>
            <a:r>
              <a:rPr lang="en-US" sz="2400" dirty="0"/>
              <a:t> function except for the </a:t>
            </a:r>
            <a:r>
              <a:rPr lang="en-US" sz="2400" dirty="0">
                <a:solidFill>
                  <a:srgbClr val="6600CC"/>
                </a:solidFill>
              </a:rPr>
              <a:t>tilde ~ </a:t>
            </a:r>
            <a:r>
              <a:rPr lang="en-US" sz="2400" dirty="0"/>
              <a:t>which identifies it as a destructor.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3" name="AutoShape 97">
            <a:extLst>
              <a:ext uri="{FF2B5EF4-FFF2-40B4-BE49-F238E27FC236}">
                <a16:creationId xmlns:a16="http://schemas.microsoft.com/office/drawing/2014/main" id="{58EC762D-A65A-425C-9B4E-1DE4E603B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8012" y="2969988"/>
            <a:ext cx="4470188" cy="1107027"/>
          </a:xfrm>
          <a:prstGeom prst="wedgeRoundRectCallout">
            <a:avLst>
              <a:gd name="adj1" fmla="val -106530"/>
              <a:gd name="adj2" fmla="val 73375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br>
              <a:rPr lang="en-US" sz="1200" dirty="0"/>
            </a:br>
            <a:r>
              <a:rPr lang="en-US" sz="2400" dirty="0"/>
              <a:t>Destructors must </a:t>
            </a:r>
            <a:r>
              <a:rPr lang="en-US" sz="2400" dirty="0">
                <a:solidFill>
                  <a:srgbClr val="FF0000"/>
                </a:solidFill>
              </a:rPr>
              <a:t>NOT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have</a:t>
            </a:r>
            <a:r>
              <a:rPr lang="en-US" sz="2400" dirty="0"/>
              <a:t> any </a:t>
            </a:r>
            <a:r>
              <a:rPr lang="en-US" sz="2400" dirty="0">
                <a:solidFill>
                  <a:srgbClr val="FF0000"/>
                </a:solidFill>
              </a:rPr>
              <a:t>parameters</a:t>
            </a:r>
            <a:r>
              <a:rPr lang="en-US" sz="2400" dirty="0"/>
              <a:t>.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17" name="AutoShape 97">
            <a:extLst>
              <a:ext uri="{FF2B5EF4-FFF2-40B4-BE49-F238E27FC236}">
                <a16:creationId xmlns:a16="http://schemas.microsoft.com/office/drawing/2014/main" id="{9B21F537-0CCC-4416-9DF7-C12B7004E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1163" y="5628448"/>
            <a:ext cx="4470188" cy="1099027"/>
          </a:xfrm>
          <a:prstGeom prst="wedgeRoundRectCallout">
            <a:avLst>
              <a:gd name="adj1" fmla="val -131034"/>
              <a:gd name="adj2" fmla="val -55159"/>
              <a:gd name="adj3" fmla="val 16667"/>
            </a:avLst>
          </a:prstGeom>
          <a:solidFill>
            <a:srgbClr val="E5F2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br>
              <a:rPr lang="en-US" sz="600" dirty="0"/>
            </a:br>
            <a:r>
              <a:rPr lang="en-US" sz="2400" dirty="0"/>
              <a:t>Destructors must </a:t>
            </a:r>
            <a:r>
              <a:rPr lang="en-US" sz="2400" dirty="0">
                <a:solidFill>
                  <a:srgbClr val="FF0000"/>
                </a:solidFill>
              </a:rPr>
              <a:t>NOT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return</a:t>
            </a:r>
            <a:r>
              <a:rPr lang="en-US" sz="2400" dirty="0"/>
              <a:t> a </a:t>
            </a:r>
            <a:r>
              <a:rPr lang="en-US" sz="2400" dirty="0">
                <a:solidFill>
                  <a:srgbClr val="FF0000"/>
                </a:solidFill>
              </a:rPr>
              <a:t>value</a:t>
            </a:r>
            <a:r>
              <a:rPr lang="en-US" sz="2400" dirty="0"/>
              <a:t> either.</a:t>
            </a:r>
            <a:endParaRPr lang="en-US" sz="2400" dirty="0">
              <a:solidFill>
                <a:srgbClr val="6600CC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5ADB55-9EDA-6D4B-B611-D79CFEA72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3B2F3-5146-4113-A273-54BF0FD5C58E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08" grpId="0"/>
      <p:bldP spid="123909" grpId="0"/>
      <p:bldP spid="123912" grpId="0"/>
      <p:bldP spid="14" grpId="0"/>
      <p:bldP spid="16" grpId="0" animBg="1"/>
      <p:bldP spid="16" grpId="1" animBg="1"/>
      <p:bldP spid="2" grpId="0"/>
      <p:bldP spid="2" grpId="1"/>
      <p:bldP spid="15" grpId="0"/>
      <p:bldP spid="18" grpId="0" animBg="1"/>
      <p:bldP spid="18" grpId="1" animBg="1"/>
      <p:bldP spid="13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685800" y="-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sz="4400">
                <a:solidFill>
                  <a:schemeClr val="tx2"/>
                </a:solidFill>
              </a:rPr>
              <a:t>Destructors</a:t>
            </a: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5330758" y="838200"/>
            <a:ext cx="384242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>
                <a:cs typeface="Courier New" pitchFamily="49" charset="0"/>
              </a:rPr>
              <a:t>If you don’t define your own destructor for a class…</a:t>
            </a:r>
            <a:endParaRPr lang="en-US" dirty="0"/>
          </a:p>
          <a:p>
            <a:pPr eaLnBrk="0" hangingPunct="0">
              <a:tabLst>
                <a:tab pos="228600" algn="l"/>
              </a:tabLst>
            </a:pPr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429251" y="1694695"/>
            <a:ext cx="371474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>
                <a:cs typeface="Courier New" pitchFamily="49" charset="0"/>
              </a:rPr>
              <a:t>Then C++ will define an implicit one for you…</a:t>
            </a:r>
            <a:endParaRPr lang="en-US" dirty="0"/>
          </a:p>
        </p:txBody>
      </p:sp>
      <p:sp>
        <p:nvSpPr>
          <p:cNvPr id="6" name="Rectangle 15"/>
          <p:cNvSpPr>
            <a:spLocks noChangeArrowheads="1"/>
          </p:cNvSpPr>
          <p:nvPr/>
        </p:nvSpPr>
        <p:spPr bwMode="auto">
          <a:xfrm>
            <a:off x="123825" y="704704"/>
            <a:ext cx="5305425" cy="5947782"/>
          </a:xfrm>
          <a:prstGeom prst="rect">
            <a:avLst/>
          </a:prstGeom>
          <a:solidFill>
            <a:srgbClr val="FFFF99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class Gassy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400" b="1" dirty="0">
                <a:latin typeface="Courier New" pitchFamily="49" charset="0"/>
                <a:cs typeface="Courier New" pitchFamily="49" charset="0"/>
              </a:rPr>
              <a:t>{</a:t>
            </a:r>
            <a:endParaRPr lang="en-US" sz="105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public:</a:t>
            </a:r>
            <a:endParaRPr lang="en-US" sz="1200" dirty="0"/>
          </a:p>
          <a:p>
            <a:pPr eaLnBrk="0" hangingPunct="0">
              <a:tabLst>
                <a:tab pos="228600" algn="l"/>
              </a:tabLst>
            </a:pPr>
            <a:r>
              <a:rPr lang="en-US" sz="1800" b="1" dirty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05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400" b="1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tabLst>
                <a:tab pos="228600" algn="l"/>
              </a:tabLst>
            </a:pPr>
            <a:endParaRPr lang="en-US" sz="1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152400" y="1566284"/>
            <a:ext cx="4572000" cy="3431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latin typeface="Courier New" pitchFamily="49" charset="0"/>
              </a:rPr>
              <a:t> Gassy()</a:t>
            </a:r>
          </a:p>
          <a:p>
            <a:r>
              <a:rPr lang="en-US" sz="1400" b="1" dirty="0">
                <a:latin typeface="Courier New" pitchFamily="49" charset="0"/>
              </a:rPr>
              <a:t> {</a:t>
            </a:r>
            <a:endParaRPr lang="en-US" sz="18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</a:rPr>
              <a:t> = 0;</a:t>
            </a:r>
          </a:p>
          <a:p>
            <a:r>
              <a:rPr lang="en-US" sz="1800" b="1" dirty="0">
                <a:latin typeface="Courier New" pitchFamily="49" charset="0"/>
              </a:rPr>
              <a:t>    </a:t>
            </a:r>
            <a:r>
              <a:rPr lang="en-US" sz="1800" b="1" dirty="0" err="1">
                <a:latin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</a:rPr>
              <a:t> = false;</a:t>
            </a:r>
          </a:p>
          <a:p>
            <a:r>
              <a:rPr lang="en-US" sz="1400" b="1" dirty="0">
                <a:latin typeface="Courier New" pitchFamily="49" charset="0"/>
              </a:rPr>
              <a:t> }</a:t>
            </a:r>
          </a:p>
          <a:p>
            <a:endParaRPr lang="en-US" sz="1100" b="1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 int </a:t>
            </a:r>
            <a:r>
              <a:rPr lang="en-US" sz="1800" b="1" dirty="0" err="1">
                <a:latin typeface="Courier New" pitchFamily="49" charset="0"/>
              </a:rPr>
              <a:t>getNerdScore</a:t>
            </a:r>
            <a:r>
              <a:rPr lang="en-US" sz="1800" b="1" dirty="0">
                <a:latin typeface="Courier New" pitchFamily="49" charset="0"/>
              </a:rPr>
              <a:t>()</a:t>
            </a:r>
          </a:p>
          <a:p>
            <a:r>
              <a:rPr lang="en-US" sz="1400" b="1" dirty="0">
                <a:latin typeface="Courier New" pitchFamily="49" charset="0"/>
              </a:rPr>
              <a:t> {</a:t>
            </a:r>
          </a:p>
          <a:p>
            <a:r>
              <a:rPr lang="en-US" sz="1800" b="1" dirty="0">
                <a:latin typeface="Courier New" pitchFamily="49" charset="0"/>
              </a:rPr>
              <a:t>   if(</a:t>
            </a:r>
            <a:r>
              <a:rPr lang="en-US" sz="1800" b="1" dirty="0" err="1">
                <a:latin typeface="Courier New" pitchFamily="49" charset="0"/>
              </a:rPr>
              <a:t>m_ateBeans</a:t>
            </a:r>
            <a:r>
              <a:rPr lang="en-US" sz="1800" b="1" dirty="0">
                <a:latin typeface="Courier New" pitchFamily="49" charset="0"/>
              </a:rPr>
              <a:t> == true) </a:t>
            </a:r>
          </a:p>
          <a:p>
            <a:r>
              <a:rPr lang="en-US" sz="1800" b="1" dirty="0">
                <a:latin typeface="Courier New" pitchFamily="49" charset="0"/>
              </a:rPr>
              <a:t>     return(100);   </a:t>
            </a:r>
          </a:p>
          <a:p>
            <a:r>
              <a:rPr lang="en-US" sz="1800" b="1" dirty="0">
                <a:latin typeface="Courier New" pitchFamily="49" charset="0"/>
              </a:rPr>
              <a:t>   return(3 * </a:t>
            </a:r>
            <a:r>
              <a:rPr lang="en-US" sz="1800" b="1" dirty="0" err="1">
                <a:latin typeface="Courier New" pitchFamily="49" charset="0"/>
              </a:rPr>
              <a:t>m_age</a:t>
            </a:r>
            <a:r>
              <a:rPr lang="en-US" sz="1800" b="1" dirty="0">
                <a:latin typeface="Courier New" pitchFamily="49" charset="0"/>
              </a:rPr>
              <a:t>);</a:t>
            </a:r>
          </a:p>
          <a:p>
            <a:r>
              <a:rPr lang="en-US" sz="1400" b="1" dirty="0">
                <a:latin typeface="Courier New" pitchFamily="49" charset="0"/>
              </a:rPr>
              <a:t> }</a:t>
            </a:r>
            <a:endParaRPr lang="en-US" sz="1400" dirty="0">
              <a:latin typeface="Courier New" pitchFamily="49" charset="0"/>
            </a:endParaRPr>
          </a:p>
          <a:p>
            <a:r>
              <a:rPr lang="en-US" sz="1800" b="1" dirty="0">
                <a:latin typeface="Courier New" pitchFamily="49" charset="0"/>
              </a:rPr>
              <a:t> </a:t>
            </a:r>
          </a:p>
        </p:txBody>
      </p:sp>
      <p:sp>
        <p:nvSpPr>
          <p:cNvPr id="8" name="Rectangle 17"/>
          <p:cNvSpPr>
            <a:spLocks noChangeArrowheads="1"/>
          </p:cNvSpPr>
          <p:nvPr/>
        </p:nvSpPr>
        <p:spPr bwMode="auto">
          <a:xfrm>
            <a:off x="284531" y="4563752"/>
            <a:ext cx="486727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~Gassy() // generated by compiler</a:t>
            </a:r>
            <a:endParaRPr lang="en-US" sz="1800" dirty="0">
              <a:solidFill>
                <a:srgbClr val="0000CC"/>
              </a:solidFill>
              <a:latin typeface="Courier New" pitchFamily="49" charset="0"/>
            </a:endParaRP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{</a:t>
            </a:r>
          </a:p>
          <a:p>
            <a:r>
              <a:rPr lang="en-US" sz="1800" b="1" dirty="0">
                <a:solidFill>
                  <a:srgbClr val="0000CC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152400" y="4237896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b="1" dirty="0">
              <a:latin typeface="Courier New" pitchFamily="49" charset="0"/>
            </a:endParaRPr>
          </a:p>
          <a:p>
            <a:r>
              <a:rPr lang="en-US" b="1" dirty="0">
                <a:latin typeface="Courier New" pitchFamily="49" charset="0"/>
              </a:rPr>
              <a:t>private:</a:t>
            </a:r>
          </a:p>
          <a:p>
            <a:r>
              <a:rPr lang="en-US" b="1" dirty="0">
                <a:latin typeface="Courier New" pitchFamily="49" charset="0"/>
              </a:rPr>
              <a:t>  </a:t>
            </a:r>
            <a:r>
              <a:rPr lang="en-US" b="1" dirty="0" err="1">
                <a:latin typeface="Courier New" pitchFamily="49" charset="0"/>
              </a:rPr>
              <a:t>int</a:t>
            </a:r>
            <a:r>
              <a:rPr lang="en-US" b="1" dirty="0">
                <a:latin typeface="Courier New" pitchFamily="49" charset="0"/>
              </a:rPr>
              <a:t> </a:t>
            </a:r>
            <a:r>
              <a:rPr lang="en-US" b="1" dirty="0" err="1">
                <a:latin typeface="Courier New" pitchFamily="49" charset="0"/>
              </a:rPr>
              <a:t>m_age</a:t>
            </a:r>
            <a:r>
              <a:rPr lang="en-US" b="1" dirty="0">
                <a:latin typeface="Courier New" pitchFamily="49" charset="0"/>
              </a:rPr>
              <a:t>;</a:t>
            </a:r>
          </a:p>
          <a:p>
            <a:r>
              <a:rPr lang="en-US" b="1" dirty="0">
                <a:latin typeface="Courier New" pitchFamily="49" charset="0"/>
              </a:rPr>
              <a:t>  bool </a:t>
            </a:r>
            <a:r>
              <a:rPr lang="en-US" b="1" dirty="0" err="1">
                <a:latin typeface="Courier New" pitchFamily="49" charset="0"/>
              </a:rPr>
              <a:t>m_ateBeans</a:t>
            </a:r>
            <a:r>
              <a:rPr lang="en-US" b="1" dirty="0">
                <a:latin typeface="Courier New" pitchFamily="49" charset="0"/>
              </a:rPr>
              <a:t>;</a:t>
            </a:r>
            <a:endParaRPr lang="en-US" dirty="0">
              <a:latin typeface="Courier New" pitchFamily="49" charset="0"/>
            </a:endParaRPr>
          </a:p>
          <a:p>
            <a:r>
              <a:rPr lang="en-US" b="1" dirty="0">
                <a:latin typeface="Courier New" pitchFamily="49" charset="0"/>
              </a:rPr>
              <a:t>};</a:t>
            </a:r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394596" y="2558732"/>
            <a:ext cx="371474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dirty="0">
                <a:cs typeface="Courier New" pitchFamily="49" charset="0"/>
              </a:rPr>
              <a:t>This ensures that objects of your class properly go away when they go out of scope.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CB0619-F208-334E-9C27-99956CF39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3B2F3-5146-4113-A273-54BF0FD5C58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6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3.33333E-6 0.1224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11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9168" y="854767"/>
            <a:ext cx="6535878" cy="5878532"/>
          </a:xfrm>
          <a:prstGeom prst="rect">
            <a:avLst/>
          </a:prstGeom>
          <a:solidFill>
            <a:srgbClr val="FFFCF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class </a:t>
            </a:r>
            <a:r>
              <a:rPr lang="en-US" sz="1800" dirty="0" err="1"/>
              <a:t>SpotifyPlayer</a:t>
            </a:r>
            <a:endParaRPr lang="en-US" sz="1800" dirty="0"/>
          </a:p>
          <a:p>
            <a:r>
              <a:rPr lang="en-US" sz="1200" b="1" dirty="0"/>
              <a:t>{</a:t>
            </a:r>
          </a:p>
          <a:p>
            <a:r>
              <a:rPr lang="en-US" sz="1800" dirty="0"/>
              <a:t>public:</a:t>
            </a:r>
          </a:p>
          <a:p>
            <a:r>
              <a:rPr lang="en-US" sz="1800" dirty="0"/>
              <a:t>    </a:t>
            </a:r>
            <a:r>
              <a:rPr lang="en-US" sz="1800" dirty="0" err="1">
                <a:solidFill>
                  <a:srgbClr val="7030A0"/>
                </a:solidFill>
              </a:rPr>
              <a:t>SpotifyPlayer</a:t>
            </a:r>
            <a:r>
              <a:rPr lang="en-US" sz="1800" dirty="0"/>
              <a:t>()</a:t>
            </a:r>
          </a:p>
          <a:p>
            <a:r>
              <a:rPr lang="en-US" sz="1200" b="1" dirty="0"/>
              <a:t>    {</a:t>
            </a:r>
          </a:p>
          <a:p>
            <a:r>
              <a:rPr lang="en-US" sz="1800" b="1" dirty="0"/>
              <a:t>      // Reserve 100MB of disk space to temporarily</a:t>
            </a:r>
          </a:p>
          <a:p>
            <a:r>
              <a:rPr lang="en-US" sz="1800" b="1" dirty="0"/>
              <a:t>      // cache downloaded MP3 music files.</a:t>
            </a:r>
          </a:p>
          <a:p>
            <a:r>
              <a:rPr lang="en-US" sz="1800" dirty="0"/>
              <a:t>        </a:t>
            </a:r>
            <a:r>
              <a:rPr lang="en-US" sz="1800" dirty="0" err="1"/>
              <a:t>reserveSpaceOnDisk</a:t>
            </a:r>
            <a:r>
              <a:rPr lang="en-US" sz="1800" dirty="0"/>
              <a:t>(100000000);  </a:t>
            </a:r>
          </a:p>
          <a:p>
            <a:r>
              <a:rPr lang="en-US" sz="1200" b="1" dirty="0"/>
              <a:t>    }</a:t>
            </a:r>
            <a:endParaRPr lang="en-US" sz="1800" b="1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  <a:p>
            <a:endParaRPr lang="en-US" sz="1200" b="1" dirty="0"/>
          </a:p>
          <a:p>
            <a:endParaRPr lang="en-US" sz="1200" b="1" dirty="0"/>
          </a:p>
          <a:p>
            <a:endParaRPr lang="en-US" sz="1050" b="1" dirty="0"/>
          </a:p>
          <a:p>
            <a:endParaRPr lang="en-US" sz="1050" b="1" dirty="0"/>
          </a:p>
          <a:p>
            <a:endParaRPr lang="en-US" sz="1050" b="1" dirty="0"/>
          </a:p>
          <a:p>
            <a:endParaRPr lang="en-US" sz="1050" b="1" dirty="0"/>
          </a:p>
          <a:p>
            <a:endParaRPr lang="en-US" sz="1200" b="1" dirty="0"/>
          </a:p>
          <a:p>
            <a:r>
              <a:rPr lang="en-US" sz="1400" b="1" dirty="0"/>
              <a:t>};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685800" y="-76200"/>
            <a:ext cx="7772400" cy="1143000"/>
          </a:xfrm>
          <a:prstGeom prst="rect">
            <a:avLst/>
          </a:prstGeom>
        </p:spPr>
        <p:txBody>
          <a:bodyPr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r>
              <a:rPr lang="en-US" sz="4000" kern="0" dirty="0"/>
              <a:t>Why Do We Need Destructors?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669207-0E9F-462C-B3DA-4B6AF6B1B25D}"/>
              </a:ext>
            </a:extLst>
          </p:cNvPr>
          <p:cNvSpPr/>
          <p:nvPr/>
        </p:nvSpPr>
        <p:spPr>
          <a:xfrm>
            <a:off x="306590" y="3267635"/>
            <a:ext cx="6724232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  void </a:t>
            </a:r>
            <a:r>
              <a:rPr lang="en-US" sz="1800" dirty="0" err="1">
                <a:solidFill>
                  <a:srgbClr val="7030A0"/>
                </a:solidFill>
              </a:rPr>
              <a:t>playSong</a:t>
            </a:r>
            <a:r>
              <a:rPr lang="en-US" sz="1800" dirty="0"/>
              <a:t>(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string </a:t>
            </a:r>
            <a:r>
              <a:rPr lang="en-US" sz="1800" dirty="0" err="1">
                <a:solidFill>
                  <a:schemeClr val="accent5">
                    <a:lumMod val="50000"/>
                  </a:schemeClr>
                </a:solidFill>
              </a:rPr>
              <a:t>songURL</a:t>
            </a:r>
            <a:r>
              <a:rPr lang="en-US" sz="1800" dirty="0"/>
              <a:t>)</a:t>
            </a:r>
          </a:p>
          <a:p>
            <a:r>
              <a:rPr lang="en-US" sz="1800" b="1" dirty="0"/>
              <a:t>  </a:t>
            </a:r>
            <a:r>
              <a:rPr lang="en-US" sz="1400" b="1" dirty="0"/>
              <a:t>{</a:t>
            </a:r>
          </a:p>
          <a:p>
            <a:r>
              <a:rPr lang="en-US" sz="1800" b="1" dirty="0"/>
              <a:t>     // First download song to reserved space on disk.</a:t>
            </a:r>
          </a:p>
          <a:p>
            <a:r>
              <a:rPr lang="en-US" sz="1800" dirty="0"/>
              <a:t>       downloadMP3ToReservedSpace(</a:t>
            </a:r>
            <a:r>
              <a:rPr lang="en-US" sz="1800" dirty="0" err="1"/>
              <a:t>songURL</a:t>
            </a:r>
            <a:r>
              <a:rPr lang="en-US" sz="1800" dirty="0"/>
              <a:t>);</a:t>
            </a:r>
          </a:p>
          <a:p>
            <a:r>
              <a:rPr lang="en-US" sz="1800" b="1" dirty="0"/>
              <a:t>     // Then play the song that was saved to our disk.</a:t>
            </a:r>
            <a:endParaRPr lang="en-US" sz="1400" b="1" dirty="0"/>
          </a:p>
          <a:p>
            <a:r>
              <a:rPr lang="en-US" sz="1800" dirty="0"/>
              <a:t>       playMP3InReservedSpace();</a:t>
            </a:r>
            <a:endParaRPr lang="en-US" sz="1400" b="1" dirty="0"/>
          </a:p>
          <a:p>
            <a:r>
              <a:rPr lang="en-US" sz="1400" b="1" dirty="0"/>
              <a:t>   }</a:t>
            </a:r>
            <a:endParaRPr lang="en-US" sz="18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CB85BE0-B85E-40BC-9929-65DCE92A5810}"/>
              </a:ext>
            </a:extLst>
          </p:cNvPr>
          <p:cNvSpPr txBox="1"/>
          <p:nvPr/>
        </p:nvSpPr>
        <p:spPr>
          <a:xfrm>
            <a:off x="3872751" y="4158811"/>
            <a:ext cx="5185532" cy="2523768"/>
          </a:xfrm>
          <a:prstGeom prst="rect">
            <a:avLst/>
          </a:prstGeom>
          <a:solidFill>
            <a:srgbClr val="EBFFFA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int main()</a:t>
            </a:r>
          </a:p>
          <a:p>
            <a:r>
              <a:rPr lang="en-US" sz="1600" dirty="0"/>
              <a:t>{</a:t>
            </a:r>
          </a:p>
          <a:p>
            <a:r>
              <a:rPr lang="en-US" sz="1800" dirty="0"/>
              <a:t>   // Obsessively play </a:t>
            </a:r>
            <a:r>
              <a:rPr lang="en-US" sz="1800" dirty="0" err="1"/>
              <a:t>k-pop</a:t>
            </a:r>
            <a:r>
              <a:rPr lang="en-US" sz="1800" dirty="0"/>
              <a:t> music!</a:t>
            </a:r>
          </a:p>
          <a:p>
            <a:r>
              <a:rPr lang="en-US" sz="1800" dirty="0"/>
              <a:t>   for (int </a:t>
            </a:r>
            <a:r>
              <a:rPr lang="en-US" sz="1800" dirty="0" err="1"/>
              <a:t>i</a:t>
            </a:r>
            <a:r>
              <a:rPr lang="en-US" sz="1800" dirty="0"/>
              <a:t> = 0; </a:t>
            </a:r>
            <a:r>
              <a:rPr lang="en-US" sz="1800" dirty="0" err="1"/>
              <a:t>i</a:t>
            </a:r>
            <a:r>
              <a:rPr lang="en-US" sz="1800" dirty="0"/>
              <a:t> &lt; 100; ++</a:t>
            </a:r>
            <a:r>
              <a:rPr lang="en-US" sz="1800" dirty="0" err="1"/>
              <a:t>i</a:t>
            </a:r>
            <a:r>
              <a:rPr lang="en-US" sz="1800" dirty="0"/>
              <a:t>)</a:t>
            </a:r>
          </a:p>
          <a:p>
            <a:r>
              <a:rPr lang="en-US" sz="1800" dirty="0"/>
              <a:t>   { </a:t>
            </a:r>
          </a:p>
          <a:p>
            <a:r>
              <a:rPr lang="en-US" sz="1800" dirty="0"/>
              <a:t>      </a:t>
            </a:r>
            <a:r>
              <a:rPr lang="en-US" sz="1800" dirty="0" err="1"/>
              <a:t>SpotifyPlayer</a:t>
            </a:r>
            <a:r>
              <a:rPr lang="en-US" sz="1800" dirty="0"/>
              <a:t> a;</a:t>
            </a:r>
          </a:p>
          <a:p>
            <a:r>
              <a:rPr lang="en-US" sz="1800" dirty="0"/>
              <a:t>      </a:t>
            </a:r>
            <a:r>
              <a:rPr lang="en-US" sz="1800" dirty="0" err="1"/>
              <a:t>a.playSong</a:t>
            </a:r>
            <a:r>
              <a:rPr lang="en-US" sz="1800" dirty="0"/>
              <a:t>(“http://spotify.com/dad.mp3”);</a:t>
            </a:r>
          </a:p>
          <a:p>
            <a:r>
              <a:rPr lang="en-US" sz="1800" dirty="0"/>
              <a:t>   }</a:t>
            </a:r>
          </a:p>
          <a:p>
            <a:r>
              <a:rPr lang="en-US" sz="1600" dirty="0"/>
              <a:t>}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3B07B5-F050-4E6F-9EDF-2E1ECCDA4D80}"/>
              </a:ext>
            </a:extLst>
          </p:cNvPr>
          <p:cNvSpPr txBox="1"/>
          <p:nvPr/>
        </p:nvSpPr>
        <p:spPr>
          <a:xfrm>
            <a:off x="6841864" y="1066800"/>
            <a:ext cx="2216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 anyone see what the </a:t>
            </a:r>
            <a:r>
              <a:rPr lang="en-US" dirty="0">
                <a:solidFill>
                  <a:srgbClr val="FF0000"/>
                </a:solidFill>
              </a:rPr>
              <a:t>problem</a:t>
            </a:r>
            <a:r>
              <a:rPr lang="en-US" dirty="0"/>
              <a:t> is?</a:t>
            </a:r>
          </a:p>
        </p:txBody>
      </p:sp>
      <p:sp>
        <p:nvSpPr>
          <p:cNvPr id="81" name="AutoShape 17">
            <a:extLst>
              <a:ext uri="{FF2B5EF4-FFF2-40B4-BE49-F238E27FC236}">
                <a16:creationId xmlns:a16="http://schemas.microsoft.com/office/drawing/2014/main" id="{7A2452E1-46D9-460F-A811-A7546B846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9469" y="374636"/>
            <a:ext cx="3414532" cy="1812235"/>
          </a:xfrm>
          <a:prstGeom prst="wedgeRoundRectCallout">
            <a:avLst>
              <a:gd name="adj1" fmla="val -84681"/>
              <a:gd name="adj2" fmla="val 80789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We reserve 100MB of disk space when we construct a new Spotify object.</a:t>
            </a:r>
          </a:p>
        </p:txBody>
      </p:sp>
      <p:sp>
        <p:nvSpPr>
          <p:cNvPr id="83" name="AutoShape 17">
            <a:extLst>
              <a:ext uri="{FF2B5EF4-FFF2-40B4-BE49-F238E27FC236}">
                <a16:creationId xmlns:a16="http://schemas.microsoft.com/office/drawing/2014/main" id="{C436F1A2-554B-4F77-8AA8-354B981E9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4882" y="2497175"/>
            <a:ext cx="3163401" cy="1332104"/>
          </a:xfrm>
          <a:prstGeom prst="wedgeRoundRectCallout">
            <a:avLst>
              <a:gd name="adj1" fmla="val -110095"/>
              <a:gd name="adj2" fmla="val 22112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But nothing in our class ever frees this disk space!</a:t>
            </a:r>
          </a:p>
        </p:txBody>
      </p:sp>
      <p:sp>
        <p:nvSpPr>
          <p:cNvPr id="84" name="AutoShape 17">
            <a:extLst>
              <a:ext uri="{FF2B5EF4-FFF2-40B4-BE49-F238E27FC236}">
                <a16:creationId xmlns:a16="http://schemas.microsoft.com/office/drawing/2014/main" id="{1A79B2F8-9CF1-4241-B681-D17216FCB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852015"/>
            <a:ext cx="3606609" cy="1332104"/>
          </a:xfrm>
          <a:prstGeom prst="wedgeRoundRectCallout">
            <a:avLst>
              <a:gd name="adj1" fmla="val 64706"/>
              <a:gd name="adj2" fmla="val 42965"/>
              <a:gd name="adj3" fmla="val 16667"/>
            </a:avLst>
          </a:prstGeom>
          <a:solidFill>
            <a:srgbClr val="F9DCDB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2300" dirty="0">
                <a:solidFill>
                  <a:schemeClr val="tx2"/>
                </a:solidFill>
              </a:rPr>
              <a:t>So every time we create a new object, we waste </a:t>
            </a:r>
            <a:r>
              <a:rPr lang="en-US" sz="2300" dirty="0">
                <a:solidFill>
                  <a:srgbClr val="FF0000"/>
                </a:solidFill>
              </a:rPr>
              <a:t>another</a:t>
            </a:r>
            <a:r>
              <a:rPr lang="en-US" sz="2300" dirty="0">
                <a:solidFill>
                  <a:schemeClr val="tx2"/>
                </a:solidFill>
              </a:rPr>
              <a:t> 100MB!</a:t>
            </a:r>
          </a:p>
        </p:txBody>
      </p:sp>
      <p:sp>
        <p:nvSpPr>
          <p:cNvPr id="85" name="Line 38">
            <a:extLst>
              <a:ext uri="{FF2B5EF4-FFF2-40B4-BE49-F238E27FC236}">
                <a16:creationId xmlns:a16="http://schemas.microsoft.com/office/drawing/2014/main" id="{1E0CEA93-56A1-4280-949C-DBDED15E1B59}"/>
              </a:ext>
            </a:extLst>
          </p:cNvPr>
          <p:cNvSpPr>
            <a:spLocks noChangeShapeType="1"/>
          </p:cNvSpPr>
          <p:nvPr/>
        </p:nvSpPr>
        <p:spPr bwMode="auto">
          <a:xfrm>
            <a:off x="3872751" y="513760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6" name="Line 38">
            <a:extLst>
              <a:ext uri="{FF2B5EF4-FFF2-40B4-BE49-F238E27FC236}">
                <a16:creationId xmlns:a16="http://schemas.microsoft.com/office/drawing/2014/main" id="{6B8E579B-B545-47A4-A1AC-E63E880A8F63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5151" y="5683553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C5C675-E376-41B8-854A-ACC3B001C1A5}"/>
              </a:ext>
            </a:extLst>
          </p:cNvPr>
          <p:cNvSpPr txBox="1"/>
          <p:nvPr/>
        </p:nvSpPr>
        <p:spPr>
          <a:xfrm>
            <a:off x="6085390" y="5271999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+100MB</a:t>
            </a:r>
          </a:p>
        </p:txBody>
      </p:sp>
      <p:sp>
        <p:nvSpPr>
          <p:cNvPr id="87" name="Line 38">
            <a:extLst>
              <a:ext uri="{FF2B5EF4-FFF2-40B4-BE49-F238E27FC236}">
                <a16:creationId xmlns:a16="http://schemas.microsoft.com/office/drawing/2014/main" id="{89737CBB-CA00-4F62-8CA6-E85AC9C0D41E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9671" y="597484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" name="Line 38">
            <a:extLst>
              <a:ext uri="{FF2B5EF4-FFF2-40B4-BE49-F238E27FC236}">
                <a16:creationId xmlns:a16="http://schemas.microsoft.com/office/drawing/2014/main" id="{5D054BB1-59ED-4587-BE9C-47F19A0A1F7A}"/>
              </a:ext>
            </a:extLst>
          </p:cNvPr>
          <p:cNvSpPr>
            <a:spLocks noChangeShapeType="1"/>
          </p:cNvSpPr>
          <p:nvPr/>
        </p:nvSpPr>
        <p:spPr bwMode="auto">
          <a:xfrm>
            <a:off x="3872751" y="5137608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" name="Line 38">
            <a:extLst>
              <a:ext uri="{FF2B5EF4-FFF2-40B4-BE49-F238E27FC236}">
                <a16:creationId xmlns:a16="http://schemas.microsoft.com/office/drawing/2014/main" id="{F2114536-D904-406B-80C4-E101AA5EF39B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5151" y="5695130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FD0935D-C3FD-4315-9C13-B176AB8EE5B3}"/>
              </a:ext>
            </a:extLst>
          </p:cNvPr>
          <p:cNvSpPr txBox="1"/>
          <p:nvPr/>
        </p:nvSpPr>
        <p:spPr>
          <a:xfrm>
            <a:off x="6108531" y="5264167"/>
            <a:ext cx="11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+200MB</a:t>
            </a:r>
          </a:p>
        </p:txBody>
      </p:sp>
      <p:sp>
        <p:nvSpPr>
          <p:cNvPr id="91" name="Line 38">
            <a:extLst>
              <a:ext uri="{FF2B5EF4-FFF2-40B4-BE49-F238E27FC236}">
                <a16:creationId xmlns:a16="http://schemas.microsoft.com/office/drawing/2014/main" id="{C4B352D4-58AE-4421-9A08-F8750DD257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052265" y="597484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" name="Line 38">
            <a:extLst>
              <a:ext uri="{FF2B5EF4-FFF2-40B4-BE49-F238E27FC236}">
                <a16:creationId xmlns:a16="http://schemas.microsoft.com/office/drawing/2014/main" id="{BA7CAABB-08D9-4C24-BDC5-7B1A77FD5D7F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7271" y="514184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Line 38">
            <a:extLst>
              <a:ext uri="{FF2B5EF4-FFF2-40B4-BE49-F238E27FC236}">
                <a16:creationId xmlns:a16="http://schemas.microsoft.com/office/drawing/2014/main" id="{3BDAC200-C658-4E8C-9248-AD1227A98D80}"/>
              </a:ext>
            </a:extLst>
          </p:cNvPr>
          <p:cNvSpPr>
            <a:spLocks noChangeShapeType="1"/>
          </p:cNvSpPr>
          <p:nvPr/>
        </p:nvSpPr>
        <p:spPr bwMode="auto">
          <a:xfrm>
            <a:off x="4050336" y="5699749"/>
            <a:ext cx="304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783F2C1-E5E8-426A-A1B3-330DCD7A5EEF}"/>
              </a:ext>
            </a:extLst>
          </p:cNvPr>
          <p:cNvSpPr txBox="1"/>
          <p:nvPr/>
        </p:nvSpPr>
        <p:spPr>
          <a:xfrm>
            <a:off x="6087306" y="5277667"/>
            <a:ext cx="11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+300MB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1B1353-9458-4472-8CA6-C31B0CB9D077}"/>
              </a:ext>
            </a:extLst>
          </p:cNvPr>
          <p:cNvSpPr txBox="1"/>
          <p:nvPr/>
        </p:nvSpPr>
        <p:spPr>
          <a:xfrm>
            <a:off x="10408596" y="1066800"/>
            <a:ext cx="657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33A703-DEC9-478D-8070-41B6DC1A5906}"/>
              </a:ext>
            </a:extLst>
          </p:cNvPr>
          <p:cNvSpPr txBox="1"/>
          <p:nvPr/>
        </p:nvSpPr>
        <p:spPr>
          <a:xfrm>
            <a:off x="10472761" y="2396247"/>
            <a:ext cx="657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176CE2-C8CB-C546-BA93-B24B51876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3B2F3-5146-4113-A273-54BF0FD5C58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1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daddy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daddy2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4" grpId="0"/>
      <p:bldP spid="78" grpId="0" animBg="1"/>
      <p:bldP spid="5" grpId="0"/>
      <p:bldP spid="81" grpId="0" animBg="1"/>
      <p:bldP spid="83" grpId="0" animBg="1"/>
      <p:bldP spid="84" grpId="0" animBg="1"/>
      <p:bldP spid="85" grpId="0" animBg="1"/>
      <p:bldP spid="85" grpId="1" animBg="1"/>
      <p:bldP spid="86" grpId="0" animBg="1"/>
      <p:bldP spid="86" grpId="1" animBg="1"/>
      <p:bldP spid="16" grpId="0"/>
      <p:bldP spid="16" grpId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/>
      <p:bldP spid="90" grpId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/>
      <p:bldP spid="3" grpId="0"/>
      <p:bldP spid="22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Times New Roman"/>
      </a:majorFont>
      <a:minorFont>
        <a:latin typeface="Comic Sans MS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  <a:cs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114725</TotalTime>
  <Words>10177</Words>
  <Application>Microsoft Office PowerPoint</Application>
  <PresentationFormat>On-screen Show (4:3)</PresentationFormat>
  <Paragraphs>2436</Paragraphs>
  <Slides>57</Slides>
  <Notes>49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When Constructors are Called</vt:lpstr>
      <vt:lpstr>PowerPoint Presentation</vt:lpstr>
      <vt:lpstr>PowerPoint Presentation</vt:lpstr>
      <vt:lpstr>PowerPoint Presentation</vt:lpstr>
      <vt:lpstr>PowerPoint Presentation</vt:lpstr>
      <vt:lpstr>When must you have a destructor? </vt:lpstr>
      <vt:lpstr>PowerPoint Presentation</vt:lpstr>
      <vt:lpstr>PowerPoint Presentation</vt:lpstr>
      <vt:lpstr>PowerPoint Presentation</vt:lpstr>
      <vt:lpstr>Class Composition</vt:lpstr>
      <vt:lpstr>PowerPoint Presentation</vt:lpstr>
      <vt:lpstr>PowerPoint Presentation</vt:lpstr>
      <vt:lpstr>PowerPoint Presentation</vt:lpstr>
      <vt:lpstr>Multi-level Composition Construction/Destruction</vt:lpstr>
      <vt:lpstr>Back to Auto-generated Constructors and Destructors</vt:lpstr>
      <vt:lpstr>Back to Auto-generated Constructors and Destructors</vt:lpstr>
      <vt:lpstr>Advanced Class Composition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Initializer Lists</vt:lpstr>
      <vt:lpstr>PowerPoint Presentation</vt:lpstr>
      <vt:lpstr>Topic #1: Include Etiquette</vt:lpstr>
      <vt:lpstr>Topic #1: Include Etiquette</vt:lpstr>
      <vt:lpstr>Topic #1: Include Etiquette</vt:lpstr>
      <vt:lpstr>Topic #2: Preprocessor Directives</vt:lpstr>
      <vt:lpstr>Preprocessor Directives</vt:lpstr>
      <vt:lpstr>Preprocessor Directives</vt:lpstr>
      <vt:lpstr>Separate Compilation</vt:lpstr>
      <vt:lpstr>Separate Compilation</vt:lpstr>
      <vt:lpstr>Separate Compilation</vt:lpstr>
      <vt:lpstr>Last Topic: Knowing WHEN to Include .H Files</vt:lpstr>
      <vt:lpstr>Last Topic: Knowing WHEN to Include .H Files</vt:lpstr>
      <vt:lpstr>Last Topic: Knowing WHEN to Include .H Files</vt:lpstr>
      <vt:lpstr>Last Topic: Knowing WHEN to Include .H Files</vt:lpstr>
      <vt:lpstr>Students and Classrooms</vt:lpstr>
      <vt:lpstr>Last Topic: Self-referential Classes</vt:lpstr>
      <vt:lpstr>Last Topic: Self-referential Classes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Default Arguments!</vt:lpstr>
      <vt:lpstr>Default Arguments!</vt:lpstr>
      <vt:lpstr>Default Arguments!</vt:lpstr>
      <vt:lpstr>Default Arguments: One other thing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Preferred Customer</dc:creator>
  <cp:lastModifiedBy>Saman Zonouz</cp:lastModifiedBy>
  <cp:revision>2267</cp:revision>
  <dcterms:created xsi:type="dcterms:W3CDTF">2003-01-04T20:10:16Z</dcterms:created>
  <dcterms:modified xsi:type="dcterms:W3CDTF">2023-01-08T02:02:25Z</dcterms:modified>
</cp:coreProperties>
</file>